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0"/>
  </p:notesMasterIdLst>
  <p:handoutMasterIdLst>
    <p:handoutMasterId r:id="rId21"/>
  </p:handoutMasterIdLst>
  <p:sldIdLst>
    <p:sldId id="256" r:id="rId2"/>
    <p:sldId id="396" r:id="rId3"/>
    <p:sldId id="417" r:id="rId4"/>
    <p:sldId id="397" r:id="rId5"/>
    <p:sldId id="385" r:id="rId6"/>
    <p:sldId id="405" r:id="rId7"/>
    <p:sldId id="406" r:id="rId8"/>
    <p:sldId id="407" r:id="rId9"/>
    <p:sldId id="408" r:id="rId10"/>
    <p:sldId id="409" r:id="rId11"/>
    <p:sldId id="410" r:id="rId12"/>
    <p:sldId id="411" r:id="rId13"/>
    <p:sldId id="412" r:id="rId14"/>
    <p:sldId id="413" r:id="rId15"/>
    <p:sldId id="414" r:id="rId16"/>
    <p:sldId id="415" r:id="rId17"/>
    <p:sldId id="416" r:id="rId18"/>
    <p:sldId id="418" r:id="rId19"/>
  </p:sldIdLst>
  <p:sldSz cx="9144000" cy="6858000" type="screen4x3"/>
  <p:notesSz cx="6761163" cy="9942513"/>
  <p:defaultTextStyle>
    <a:defPPr>
      <a:defRPr lang="mk-M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FFFF99"/>
    <a:srgbClr val="FFCC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778" autoAdjust="0"/>
    <p:restoredTop sz="82765" autoAdjust="0"/>
  </p:normalViewPr>
  <p:slideViewPr>
    <p:cSldViewPr>
      <p:cViewPr varScale="1">
        <p:scale>
          <a:sx n="58" d="100"/>
          <a:sy n="58" d="100"/>
        </p:scale>
        <p:origin x="-1482" y="-78"/>
      </p:cViewPr>
      <p:guideLst>
        <p:guide orient="horz" pos="2160"/>
        <p:guide pos="2880"/>
      </p:guideLst>
    </p:cSldViewPr>
  </p:slideViewPr>
  <p:outlineViewPr>
    <p:cViewPr>
      <p:scale>
        <a:sx n="33" d="100"/>
        <a:sy n="33" d="100"/>
      </p:scale>
      <p:origin x="0" y="-1536"/>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29837" cy="497126"/>
          </a:xfrm>
          <a:prstGeom prst="rect">
            <a:avLst/>
          </a:prstGeom>
        </p:spPr>
        <p:txBody>
          <a:bodyPr vert="horz" lIns="92034" tIns="46017" rIns="92034" bIns="46017" rtlCol="0"/>
          <a:lstStyle>
            <a:lvl1pPr algn="l">
              <a:defRPr sz="1200"/>
            </a:lvl1pPr>
          </a:lstStyle>
          <a:p>
            <a:endParaRPr lang="mk-MK"/>
          </a:p>
        </p:txBody>
      </p:sp>
      <p:sp>
        <p:nvSpPr>
          <p:cNvPr id="3" name="Date Placeholder 2"/>
          <p:cNvSpPr>
            <a:spLocks noGrp="1"/>
          </p:cNvSpPr>
          <p:nvPr>
            <p:ph type="dt" sz="quarter" idx="1"/>
          </p:nvPr>
        </p:nvSpPr>
        <p:spPr>
          <a:xfrm>
            <a:off x="3829762" y="0"/>
            <a:ext cx="2929837" cy="497126"/>
          </a:xfrm>
          <a:prstGeom prst="rect">
            <a:avLst/>
          </a:prstGeom>
        </p:spPr>
        <p:txBody>
          <a:bodyPr vert="horz" lIns="92034" tIns="46017" rIns="92034" bIns="46017" rtlCol="0"/>
          <a:lstStyle>
            <a:lvl1pPr algn="r">
              <a:defRPr sz="1200"/>
            </a:lvl1pPr>
          </a:lstStyle>
          <a:p>
            <a:fld id="{C8D5125B-829B-4B0A-9C6B-9A2F1941779C}" type="datetimeFigureOut">
              <a:rPr lang="mk-MK" smtClean="0"/>
              <a:pPr/>
              <a:t>02.03.2018</a:t>
            </a:fld>
            <a:endParaRPr lang="mk-MK"/>
          </a:p>
        </p:txBody>
      </p:sp>
      <p:sp>
        <p:nvSpPr>
          <p:cNvPr id="4" name="Footer Placeholder 3"/>
          <p:cNvSpPr>
            <a:spLocks noGrp="1"/>
          </p:cNvSpPr>
          <p:nvPr>
            <p:ph type="ftr" sz="quarter" idx="2"/>
          </p:nvPr>
        </p:nvSpPr>
        <p:spPr>
          <a:xfrm>
            <a:off x="0" y="9443661"/>
            <a:ext cx="2929837" cy="497126"/>
          </a:xfrm>
          <a:prstGeom prst="rect">
            <a:avLst/>
          </a:prstGeom>
        </p:spPr>
        <p:txBody>
          <a:bodyPr vert="horz" lIns="92034" tIns="46017" rIns="92034" bIns="46017" rtlCol="0" anchor="b"/>
          <a:lstStyle>
            <a:lvl1pPr algn="l">
              <a:defRPr sz="1200"/>
            </a:lvl1pPr>
          </a:lstStyle>
          <a:p>
            <a:endParaRPr lang="mk-MK"/>
          </a:p>
        </p:txBody>
      </p:sp>
      <p:sp>
        <p:nvSpPr>
          <p:cNvPr id="5" name="Slide Number Placeholder 4"/>
          <p:cNvSpPr>
            <a:spLocks noGrp="1"/>
          </p:cNvSpPr>
          <p:nvPr>
            <p:ph type="sldNum" sz="quarter" idx="3"/>
          </p:nvPr>
        </p:nvSpPr>
        <p:spPr>
          <a:xfrm>
            <a:off x="3829762" y="9443661"/>
            <a:ext cx="2929837" cy="497126"/>
          </a:xfrm>
          <a:prstGeom prst="rect">
            <a:avLst/>
          </a:prstGeom>
        </p:spPr>
        <p:txBody>
          <a:bodyPr vert="horz" lIns="92034" tIns="46017" rIns="92034" bIns="46017" rtlCol="0" anchor="b"/>
          <a:lstStyle>
            <a:lvl1pPr algn="r">
              <a:defRPr sz="1200"/>
            </a:lvl1pPr>
          </a:lstStyle>
          <a:p>
            <a:fld id="{CAA88FE0-4768-4797-A2A8-232CEDF26688}" type="slidenum">
              <a:rPr lang="mk-MK" smtClean="0"/>
              <a:pPr/>
              <a:t>‹#›</a:t>
            </a:fld>
            <a:endParaRPr lang="mk-MK"/>
          </a:p>
        </p:txBody>
      </p:sp>
    </p:spTree>
    <p:extLst>
      <p:ext uri="{BB962C8B-B14F-4D97-AF65-F5344CB8AC3E}">
        <p14:creationId xmlns:p14="http://schemas.microsoft.com/office/powerpoint/2010/main" xmlns="" val="218382942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29837" cy="497126"/>
          </a:xfrm>
          <a:prstGeom prst="rect">
            <a:avLst/>
          </a:prstGeom>
        </p:spPr>
        <p:txBody>
          <a:bodyPr vert="horz" lIns="92034" tIns="46017" rIns="92034" bIns="46017" rtlCol="0"/>
          <a:lstStyle>
            <a:lvl1pPr algn="l">
              <a:defRPr sz="1200"/>
            </a:lvl1pPr>
          </a:lstStyle>
          <a:p>
            <a:endParaRPr lang="mk-MK"/>
          </a:p>
        </p:txBody>
      </p:sp>
      <p:sp>
        <p:nvSpPr>
          <p:cNvPr id="3" name="Date Placeholder 2"/>
          <p:cNvSpPr>
            <a:spLocks noGrp="1"/>
          </p:cNvSpPr>
          <p:nvPr>
            <p:ph type="dt" idx="1"/>
          </p:nvPr>
        </p:nvSpPr>
        <p:spPr>
          <a:xfrm>
            <a:off x="3829762" y="0"/>
            <a:ext cx="2929837" cy="497126"/>
          </a:xfrm>
          <a:prstGeom prst="rect">
            <a:avLst/>
          </a:prstGeom>
        </p:spPr>
        <p:txBody>
          <a:bodyPr vert="horz" lIns="92034" tIns="46017" rIns="92034" bIns="46017" rtlCol="0"/>
          <a:lstStyle>
            <a:lvl1pPr algn="r">
              <a:defRPr sz="1200"/>
            </a:lvl1pPr>
          </a:lstStyle>
          <a:p>
            <a:fld id="{E8EA1921-22FD-4D7B-B6F1-7B58410D3D95}" type="datetimeFigureOut">
              <a:rPr lang="mk-MK" smtClean="0"/>
              <a:pPr/>
              <a:t>02.03.2018</a:t>
            </a:fld>
            <a:endParaRPr lang="mk-MK"/>
          </a:p>
        </p:txBody>
      </p:sp>
      <p:sp>
        <p:nvSpPr>
          <p:cNvPr id="4" name="Slide Image Placeholder 3"/>
          <p:cNvSpPr>
            <a:spLocks noGrp="1" noRot="1" noChangeAspect="1"/>
          </p:cNvSpPr>
          <p:nvPr>
            <p:ph type="sldImg" idx="2"/>
          </p:nvPr>
        </p:nvSpPr>
        <p:spPr>
          <a:xfrm>
            <a:off x="893763" y="746125"/>
            <a:ext cx="4973637" cy="3729038"/>
          </a:xfrm>
          <a:prstGeom prst="rect">
            <a:avLst/>
          </a:prstGeom>
          <a:noFill/>
          <a:ln w="12700">
            <a:solidFill>
              <a:prstClr val="black"/>
            </a:solidFill>
          </a:ln>
        </p:spPr>
        <p:txBody>
          <a:bodyPr vert="horz" lIns="92034" tIns="46017" rIns="92034" bIns="46017" rtlCol="0" anchor="ctr"/>
          <a:lstStyle/>
          <a:p>
            <a:endParaRPr lang="mk-MK"/>
          </a:p>
        </p:txBody>
      </p:sp>
      <p:sp>
        <p:nvSpPr>
          <p:cNvPr id="5" name="Notes Placeholder 4"/>
          <p:cNvSpPr>
            <a:spLocks noGrp="1"/>
          </p:cNvSpPr>
          <p:nvPr>
            <p:ph type="body" sz="quarter" idx="3"/>
          </p:nvPr>
        </p:nvSpPr>
        <p:spPr>
          <a:xfrm>
            <a:off x="676117" y="4722694"/>
            <a:ext cx="5408930" cy="4474131"/>
          </a:xfrm>
          <a:prstGeom prst="rect">
            <a:avLst/>
          </a:prstGeom>
        </p:spPr>
        <p:txBody>
          <a:bodyPr vert="horz" lIns="92034" tIns="46017" rIns="92034" bIns="46017"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mk-MK"/>
          </a:p>
        </p:txBody>
      </p:sp>
      <p:sp>
        <p:nvSpPr>
          <p:cNvPr id="6" name="Footer Placeholder 5"/>
          <p:cNvSpPr>
            <a:spLocks noGrp="1"/>
          </p:cNvSpPr>
          <p:nvPr>
            <p:ph type="ftr" sz="quarter" idx="4"/>
          </p:nvPr>
        </p:nvSpPr>
        <p:spPr>
          <a:xfrm>
            <a:off x="0" y="9443661"/>
            <a:ext cx="2929837" cy="497126"/>
          </a:xfrm>
          <a:prstGeom prst="rect">
            <a:avLst/>
          </a:prstGeom>
        </p:spPr>
        <p:txBody>
          <a:bodyPr vert="horz" lIns="92034" tIns="46017" rIns="92034" bIns="46017" rtlCol="0" anchor="b"/>
          <a:lstStyle>
            <a:lvl1pPr algn="l">
              <a:defRPr sz="1200"/>
            </a:lvl1pPr>
          </a:lstStyle>
          <a:p>
            <a:endParaRPr lang="mk-MK"/>
          </a:p>
        </p:txBody>
      </p:sp>
      <p:sp>
        <p:nvSpPr>
          <p:cNvPr id="7" name="Slide Number Placeholder 6"/>
          <p:cNvSpPr>
            <a:spLocks noGrp="1"/>
          </p:cNvSpPr>
          <p:nvPr>
            <p:ph type="sldNum" sz="quarter" idx="5"/>
          </p:nvPr>
        </p:nvSpPr>
        <p:spPr>
          <a:xfrm>
            <a:off x="3829762" y="9443661"/>
            <a:ext cx="2929837" cy="497126"/>
          </a:xfrm>
          <a:prstGeom prst="rect">
            <a:avLst/>
          </a:prstGeom>
        </p:spPr>
        <p:txBody>
          <a:bodyPr vert="horz" lIns="92034" tIns="46017" rIns="92034" bIns="46017" rtlCol="0" anchor="b"/>
          <a:lstStyle>
            <a:lvl1pPr algn="r">
              <a:defRPr sz="1200"/>
            </a:lvl1pPr>
          </a:lstStyle>
          <a:p>
            <a:fld id="{9FCC6DB3-ADFD-4B50-9580-413BC339607A}" type="slidenum">
              <a:rPr lang="mk-MK" smtClean="0"/>
              <a:pPr/>
              <a:t>‹#›</a:t>
            </a:fld>
            <a:endParaRPr lang="mk-MK"/>
          </a:p>
        </p:txBody>
      </p:sp>
    </p:spTree>
    <p:extLst>
      <p:ext uri="{BB962C8B-B14F-4D97-AF65-F5344CB8AC3E}">
        <p14:creationId xmlns:p14="http://schemas.microsoft.com/office/powerpoint/2010/main" xmlns="" val="33156135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mk-MK"/>
          </a:p>
        </p:txBody>
      </p:sp>
      <p:sp>
        <p:nvSpPr>
          <p:cNvPr id="4" name="Slide Number Placeholder 3"/>
          <p:cNvSpPr>
            <a:spLocks noGrp="1"/>
          </p:cNvSpPr>
          <p:nvPr>
            <p:ph type="sldNum" sz="quarter" idx="10"/>
          </p:nvPr>
        </p:nvSpPr>
        <p:spPr/>
        <p:txBody>
          <a:bodyPr/>
          <a:lstStyle/>
          <a:p>
            <a:fld id="{9FCC6DB3-ADFD-4B50-9580-413BC339607A}" type="slidenum">
              <a:rPr lang="mk-MK" smtClean="0"/>
              <a:pPr/>
              <a:t>1</a:t>
            </a:fld>
            <a:endParaRPr lang="mk-MK"/>
          </a:p>
        </p:txBody>
      </p:sp>
    </p:spTree>
    <p:extLst>
      <p:ext uri="{BB962C8B-B14F-4D97-AF65-F5344CB8AC3E}">
        <p14:creationId xmlns:p14="http://schemas.microsoft.com/office/powerpoint/2010/main" xmlns="" val="23043139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FCC6DB3-ADFD-4B50-9580-413BC339607A}" type="slidenum">
              <a:rPr lang="mk-MK" smtClean="0"/>
              <a:pPr/>
              <a:t>2</a:t>
            </a:fld>
            <a:endParaRPr lang="mk-MK"/>
          </a:p>
        </p:txBody>
      </p:sp>
    </p:spTree>
    <p:extLst>
      <p:ext uri="{BB962C8B-B14F-4D97-AF65-F5344CB8AC3E}">
        <p14:creationId xmlns:p14="http://schemas.microsoft.com/office/powerpoint/2010/main" xmlns="" val="892932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mk-MK"/>
          </a:p>
        </p:txBody>
      </p:sp>
      <p:sp>
        <p:nvSpPr>
          <p:cNvPr id="4" name="Slide Number Placeholder 3"/>
          <p:cNvSpPr>
            <a:spLocks noGrp="1"/>
          </p:cNvSpPr>
          <p:nvPr>
            <p:ph type="sldNum" sz="quarter" idx="10"/>
          </p:nvPr>
        </p:nvSpPr>
        <p:spPr/>
        <p:txBody>
          <a:bodyPr/>
          <a:lstStyle/>
          <a:p>
            <a:fld id="{9FCC6DB3-ADFD-4B50-9580-413BC339607A}" type="slidenum">
              <a:rPr lang="mk-MK" smtClean="0"/>
              <a:pPr/>
              <a:t>3</a:t>
            </a:fld>
            <a:endParaRPr lang="mk-MK"/>
          </a:p>
        </p:txBody>
      </p:sp>
    </p:spTree>
    <p:extLst>
      <p:ext uri="{BB962C8B-B14F-4D97-AF65-F5344CB8AC3E}">
        <p14:creationId xmlns:p14="http://schemas.microsoft.com/office/powerpoint/2010/main" xmlns="" val="22417151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mk-MK"/>
          </a:p>
        </p:txBody>
      </p:sp>
      <p:sp>
        <p:nvSpPr>
          <p:cNvPr id="4" name="Slide Number Placeholder 3"/>
          <p:cNvSpPr>
            <a:spLocks noGrp="1"/>
          </p:cNvSpPr>
          <p:nvPr>
            <p:ph type="sldNum" sz="quarter" idx="10"/>
          </p:nvPr>
        </p:nvSpPr>
        <p:spPr/>
        <p:txBody>
          <a:bodyPr/>
          <a:lstStyle/>
          <a:p>
            <a:fld id="{9FCC6DB3-ADFD-4B50-9580-413BC339607A}" type="slidenum">
              <a:rPr lang="mk-MK" smtClean="0"/>
              <a:pPr/>
              <a:t>4</a:t>
            </a:fld>
            <a:endParaRPr lang="mk-MK"/>
          </a:p>
        </p:txBody>
      </p:sp>
    </p:spTree>
    <p:extLst>
      <p:ext uri="{BB962C8B-B14F-4D97-AF65-F5344CB8AC3E}">
        <p14:creationId xmlns:p14="http://schemas.microsoft.com/office/powerpoint/2010/main" xmlns="" val="33097073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mk-MK"/>
          </a:p>
        </p:txBody>
      </p:sp>
      <p:sp>
        <p:nvSpPr>
          <p:cNvPr id="4" name="Slide Number Placeholder 3"/>
          <p:cNvSpPr>
            <a:spLocks noGrp="1"/>
          </p:cNvSpPr>
          <p:nvPr>
            <p:ph type="sldNum" sz="quarter" idx="10"/>
          </p:nvPr>
        </p:nvSpPr>
        <p:spPr/>
        <p:txBody>
          <a:bodyPr/>
          <a:lstStyle/>
          <a:p>
            <a:fld id="{9FCC6DB3-ADFD-4B50-9580-413BC339607A}" type="slidenum">
              <a:rPr lang="mk-MK" smtClean="0"/>
              <a:pPr/>
              <a:t>5</a:t>
            </a:fld>
            <a:endParaRPr lang="mk-MK"/>
          </a:p>
        </p:txBody>
      </p:sp>
    </p:spTree>
    <p:extLst>
      <p:ext uri="{BB962C8B-B14F-4D97-AF65-F5344CB8AC3E}">
        <p14:creationId xmlns:p14="http://schemas.microsoft.com/office/powerpoint/2010/main" xmlns="" val="6853283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mk-MK"/>
          </a:p>
        </p:txBody>
      </p:sp>
      <p:sp>
        <p:nvSpPr>
          <p:cNvPr id="4" name="Slide Number Placeholder 3"/>
          <p:cNvSpPr>
            <a:spLocks noGrp="1"/>
          </p:cNvSpPr>
          <p:nvPr>
            <p:ph type="sldNum" sz="quarter" idx="10"/>
          </p:nvPr>
        </p:nvSpPr>
        <p:spPr/>
        <p:txBody>
          <a:bodyPr/>
          <a:lstStyle/>
          <a:p>
            <a:fld id="{9FCC6DB3-ADFD-4B50-9580-413BC339607A}" type="slidenum">
              <a:rPr lang="mk-MK" smtClean="0"/>
              <a:pPr/>
              <a:t>6</a:t>
            </a:fld>
            <a:endParaRPr lang="mk-MK"/>
          </a:p>
        </p:txBody>
      </p:sp>
    </p:spTree>
    <p:extLst>
      <p:ext uri="{BB962C8B-B14F-4D97-AF65-F5344CB8AC3E}">
        <p14:creationId xmlns:p14="http://schemas.microsoft.com/office/powerpoint/2010/main" xmlns="" val="40578547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b="1" dirty="0"/>
              <a:t>НСЗРР</a:t>
            </a:r>
            <a:r>
              <a:rPr lang="ru-RU" dirty="0"/>
              <a:t> - особено</a:t>
            </a:r>
            <a:r>
              <a:rPr lang="ru-RU" baseline="0" dirty="0"/>
              <a:t> средините </a:t>
            </a:r>
            <a:r>
              <a:rPr lang="mk-MK" dirty="0"/>
              <a:t>со неповолни услови за производство, како и целосно депопулираните области.</a:t>
            </a:r>
            <a:r>
              <a:rPr lang="mk-MK" baseline="0" dirty="0"/>
              <a:t> </a:t>
            </a:r>
            <a:r>
              <a:rPr lang="mk-MK" dirty="0"/>
              <a:t>Оваа стратешка цел се планира да се постигне со подобрување на партиципативен пристап за идентификување на потребите на локалните заедници</a:t>
            </a:r>
            <a:r>
              <a:rPr lang="mk-MK" baseline="0" dirty="0"/>
              <a:t> преку подготовка и спроведувањето на </a:t>
            </a:r>
            <a:r>
              <a:rPr lang="mk-MK" dirty="0"/>
              <a:t>локалните стратегии за развој кои ќе бидат спроведувани</a:t>
            </a:r>
            <a:r>
              <a:rPr lang="mk-MK" baseline="0" dirty="0"/>
              <a:t> од </a:t>
            </a:r>
            <a:r>
              <a:rPr lang="mk-MK" dirty="0"/>
              <a:t>локални акциони групи (ЛАГ)</a:t>
            </a:r>
            <a:endParaRPr lang="en-US" dirty="0"/>
          </a:p>
          <a:p>
            <a:endParaRPr lang="mk-MK" dirty="0"/>
          </a:p>
          <a:p>
            <a:r>
              <a:rPr lang="mk-MK" b="1" dirty="0"/>
              <a:t>НПРР – </a:t>
            </a:r>
            <a:r>
              <a:rPr lang="mk-MK" b="0" dirty="0"/>
              <a:t>се</a:t>
            </a:r>
            <a:r>
              <a:rPr lang="mk-MK" b="0" baseline="0" dirty="0"/>
              <a:t> повикува</a:t>
            </a:r>
            <a:r>
              <a:rPr lang="mk-MK" dirty="0"/>
              <a:t> на членовите 87, 88 и 89 од Законот за земјоделство и рурален развој. Мерките имаат за цел поддршка на реализацијата на Локалните стратегии за развој (ЛДС). Локалните акциски групи се главни корисници на мерките. Сепак, досега МЗШВ не објави никаков јавен повик за овие мерки.</a:t>
            </a:r>
          </a:p>
          <a:p>
            <a:endParaRPr lang="mk-MK" dirty="0"/>
          </a:p>
          <a:p>
            <a:r>
              <a:rPr lang="mk-MK" b="1" dirty="0"/>
              <a:t>ИПАРД – </a:t>
            </a:r>
            <a:r>
              <a:rPr lang="mk-MK" b="0" dirty="0"/>
              <a:t>мерката</a:t>
            </a:r>
            <a:r>
              <a:rPr lang="mk-MK" b="1" dirty="0"/>
              <a:t> </a:t>
            </a:r>
            <a:r>
              <a:rPr lang="mk-MK" dirty="0"/>
              <a:t>се заснова на потребата од мобилизирање на локални чинители кои ги претставуваат потребите и интересите на руралните жители и руралните бизниси активно да учествуваат во локалниот развој и планирање.</a:t>
            </a:r>
            <a:endParaRPr lang="mk-MK" b="1" dirty="0"/>
          </a:p>
        </p:txBody>
      </p:sp>
      <p:sp>
        <p:nvSpPr>
          <p:cNvPr id="4" name="Slide Number Placeholder 3"/>
          <p:cNvSpPr>
            <a:spLocks noGrp="1"/>
          </p:cNvSpPr>
          <p:nvPr>
            <p:ph type="sldNum" sz="quarter" idx="10"/>
          </p:nvPr>
        </p:nvSpPr>
        <p:spPr/>
        <p:txBody>
          <a:bodyPr/>
          <a:lstStyle/>
          <a:p>
            <a:fld id="{9FCC6DB3-ADFD-4B50-9580-413BC339607A}" type="slidenum">
              <a:rPr lang="mk-MK" smtClean="0"/>
              <a:pPr/>
              <a:t>7</a:t>
            </a:fld>
            <a:endParaRPr lang="mk-MK"/>
          </a:p>
        </p:txBody>
      </p:sp>
    </p:spTree>
    <p:extLst>
      <p:ext uri="{BB962C8B-B14F-4D97-AF65-F5344CB8AC3E}">
        <p14:creationId xmlns:p14="http://schemas.microsoft.com/office/powerpoint/2010/main" xmlns="" val="21864965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mk-MK" dirty="0"/>
          </a:p>
        </p:txBody>
      </p:sp>
      <p:sp>
        <p:nvSpPr>
          <p:cNvPr id="4" name="Slide Number Placeholder 3"/>
          <p:cNvSpPr>
            <a:spLocks noGrp="1"/>
          </p:cNvSpPr>
          <p:nvPr>
            <p:ph type="sldNum" sz="quarter" idx="10"/>
          </p:nvPr>
        </p:nvSpPr>
        <p:spPr/>
        <p:txBody>
          <a:bodyPr/>
          <a:lstStyle/>
          <a:p>
            <a:fld id="{9FCC6DB3-ADFD-4B50-9580-413BC339607A}" type="slidenum">
              <a:rPr lang="mk-MK" smtClean="0"/>
              <a:pPr/>
              <a:t>8</a:t>
            </a:fld>
            <a:endParaRPr lang="mk-MK"/>
          </a:p>
        </p:txBody>
      </p:sp>
    </p:spTree>
    <p:extLst>
      <p:ext uri="{BB962C8B-B14F-4D97-AF65-F5344CB8AC3E}">
        <p14:creationId xmlns:p14="http://schemas.microsoft.com/office/powerpoint/2010/main" xmlns="" val="15753390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b="1" dirty="0"/>
              <a:t>ЛАГови </a:t>
            </a:r>
          </a:p>
          <a:p>
            <a:endParaRPr lang="ru-RU" dirty="0"/>
          </a:p>
          <a:p>
            <a:r>
              <a:rPr lang="ru-RU" dirty="0"/>
              <a:t>-Голема поддршка беше обезбедена во развојот на капацитетите на ЛАГ во текот на изминатите години, </a:t>
            </a:r>
          </a:p>
          <a:p>
            <a:endParaRPr lang="ru-RU" dirty="0"/>
          </a:p>
          <a:p>
            <a:r>
              <a:rPr lang="ru-RU" dirty="0"/>
              <a:t>-Секој од нив е во различна фаза на "зрелост" поради разликите во капацитет на управување на ЛАГ во секој регион.</a:t>
            </a:r>
          </a:p>
          <a:p>
            <a:r>
              <a:rPr lang="ru-RU" dirty="0"/>
              <a:t> </a:t>
            </a:r>
          </a:p>
          <a:p>
            <a:r>
              <a:rPr lang="ru-RU" dirty="0"/>
              <a:t>-Сепак, просечниот капацитет за управување со ЛАГ останува мал. </a:t>
            </a:r>
          </a:p>
          <a:p>
            <a:endParaRPr lang="ru-RU" dirty="0"/>
          </a:p>
          <a:p>
            <a:r>
              <a:rPr lang="ru-RU" dirty="0"/>
              <a:t>-Ниту еден од 16 ЛАГ во моментов не е способен самостојно да ги спроведува Локалните Развојни стратегии бидејќи нема пракса во спроведување процедури за реализација на локалните проекти кои произлегуваат од локалните стратегии. </a:t>
            </a:r>
          </a:p>
          <a:p>
            <a:endParaRPr lang="ru-RU" dirty="0"/>
          </a:p>
          <a:p>
            <a:r>
              <a:rPr lang="ru-RU" dirty="0"/>
              <a:t>-Потребно е обучување и финансирање од надворешни извори.</a:t>
            </a:r>
          </a:p>
          <a:p>
            <a:endParaRPr lang="mk-MK" dirty="0"/>
          </a:p>
        </p:txBody>
      </p:sp>
      <p:sp>
        <p:nvSpPr>
          <p:cNvPr id="4" name="Slide Number Placeholder 3"/>
          <p:cNvSpPr>
            <a:spLocks noGrp="1"/>
          </p:cNvSpPr>
          <p:nvPr>
            <p:ph type="sldNum" sz="quarter" idx="10"/>
          </p:nvPr>
        </p:nvSpPr>
        <p:spPr/>
        <p:txBody>
          <a:bodyPr/>
          <a:lstStyle/>
          <a:p>
            <a:fld id="{9FCC6DB3-ADFD-4B50-9580-413BC339607A}" type="slidenum">
              <a:rPr lang="mk-MK" smtClean="0"/>
              <a:pPr/>
              <a:t>9</a:t>
            </a:fld>
            <a:endParaRPr lang="mk-MK"/>
          </a:p>
        </p:txBody>
      </p:sp>
    </p:spTree>
    <p:extLst>
      <p:ext uri="{BB962C8B-B14F-4D97-AF65-F5344CB8AC3E}">
        <p14:creationId xmlns:p14="http://schemas.microsoft.com/office/powerpoint/2010/main" xmlns="" val="33777656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mk-MK" dirty="0"/>
              <a:t>-</a:t>
            </a:r>
            <a:r>
              <a:rPr lang="mk-MK" b="1" dirty="0"/>
              <a:t>Правилниците</a:t>
            </a:r>
            <a:r>
              <a:rPr lang="mk-MK" dirty="0"/>
              <a:t> се подготвени во 2012 од работна група составена од претставици</a:t>
            </a:r>
            <a:r>
              <a:rPr lang="mk-MK" baseline="0" dirty="0"/>
              <a:t> на МЗШВ, експерти и МРР ( по пример на словенчки и хрватски правилници)</a:t>
            </a:r>
            <a:endParaRPr lang="en-US" baseline="0" dirty="0"/>
          </a:p>
          <a:p>
            <a:endParaRPr lang="mk-MK" baseline="0" dirty="0"/>
          </a:p>
          <a:p>
            <a:r>
              <a:rPr lang="mk-MK" baseline="0" dirty="0"/>
              <a:t>-</a:t>
            </a:r>
            <a:r>
              <a:rPr lang="mk-MK" b="1" baseline="0" dirty="0"/>
              <a:t>НИМС</a:t>
            </a:r>
            <a:r>
              <a:rPr lang="mk-MK" baseline="0" dirty="0"/>
              <a:t> – 2015/16  -Проект за воведување на нови мерки во ИПАРД 2 - нови правилници </a:t>
            </a:r>
          </a:p>
          <a:p>
            <a:pPr defTabSz="920344">
              <a:defRPr/>
            </a:pPr>
            <a:r>
              <a:rPr lang="mk-MK" dirty="0"/>
              <a:t>-Генерално, оваа законска основа обезбедува добра основа за развој на LEADER во Македонија </a:t>
            </a:r>
            <a:r>
              <a:rPr lang="mk-MK" b="1" dirty="0"/>
              <a:t>Законот за земјоделство и рурален развој </a:t>
            </a:r>
            <a:r>
              <a:rPr lang="mk-MK" dirty="0"/>
              <a:t>ги дефинира </a:t>
            </a:r>
            <a:r>
              <a:rPr lang="mk-MK" b="1" dirty="0"/>
              <a:t>општините</a:t>
            </a:r>
            <a:r>
              <a:rPr lang="mk-MK" dirty="0"/>
              <a:t> како институции кои </a:t>
            </a:r>
            <a:r>
              <a:rPr lang="mk-MK" b="1" dirty="0"/>
              <a:t>играат значајна улога во спроведувањето на политиката за рурален развој</a:t>
            </a:r>
            <a:r>
              <a:rPr lang="mk-MK" dirty="0"/>
              <a:t>. </a:t>
            </a:r>
            <a:r>
              <a:rPr lang="mk-MK" b="0" dirty="0"/>
              <a:t>Создавањето на </a:t>
            </a:r>
            <a:r>
              <a:rPr lang="mk-MK" b="1" dirty="0"/>
              <a:t>синергија</a:t>
            </a:r>
            <a:r>
              <a:rPr lang="mk-MK" b="0" dirty="0"/>
              <a:t> меѓу нив и други релевантни актери од </a:t>
            </a:r>
            <a:r>
              <a:rPr lang="mk-MK" b="1" dirty="0"/>
              <a:t>граѓанското општество и бизнис секторот </a:t>
            </a:r>
            <a:r>
              <a:rPr lang="mk-MK" b="0" dirty="0"/>
              <a:t>би било еден од најважните механизми за успешна имплементација на програмата LEADER</a:t>
            </a:r>
            <a:r>
              <a:rPr lang="mk-MK" dirty="0"/>
              <a:t>. </a:t>
            </a:r>
          </a:p>
          <a:p>
            <a:pPr defTabSz="920344">
              <a:defRPr/>
            </a:pPr>
            <a:r>
              <a:rPr lang="mk-MK" b="1" dirty="0"/>
              <a:t>Други закони  - </a:t>
            </a:r>
            <a:r>
              <a:rPr lang="mk-MK" dirty="0"/>
              <a:t>Правната основа за соработка помеѓу Министерството за земјоделство и општините е содржана во законите кои ги регулираат функциите и властите на овие институции, првенствено Законот за земјоделство и рурален развој, на Законот за локална самоуправа и Законот за рамномерен регионален развој</a:t>
            </a:r>
          </a:p>
          <a:p>
            <a:pPr defTabSz="920344">
              <a:defRPr/>
            </a:pPr>
            <a:r>
              <a:rPr lang="mk-MK" b="1" dirty="0"/>
              <a:t>Законот за локална самоуправа </a:t>
            </a:r>
            <a:r>
              <a:rPr lang="mk-MK" dirty="0"/>
              <a:t>вели дека во извршувањето на нивните надлежности општините можат да формираат заеднички административни тела. За остварување на заеднички интереси и вршење на заеднички задачи, тие можат да пристапат кон фондови и да основаат заеднички јавни агенции</a:t>
            </a:r>
            <a:endParaRPr lang="mk-MK" baseline="0" dirty="0"/>
          </a:p>
          <a:p>
            <a:endParaRPr lang="mk-MK" dirty="0"/>
          </a:p>
        </p:txBody>
      </p:sp>
      <p:sp>
        <p:nvSpPr>
          <p:cNvPr id="4" name="Slide Number Placeholder 3"/>
          <p:cNvSpPr>
            <a:spLocks noGrp="1"/>
          </p:cNvSpPr>
          <p:nvPr>
            <p:ph type="sldNum" sz="quarter" idx="10"/>
          </p:nvPr>
        </p:nvSpPr>
        <p:spPr/>
        <p:txBody>
          <a:bodyPr/>
          <a:lstStyle/>
          <a:p>
            <a:fld id="{9FCC6DB3-ADFD-4B50-9580-413BC339607A}" type="slidenum">
              <a:rPr lang="mk-MK" smtClean="0"/>
              <a:pPr/>
              <a:t>10</a:t>
            </a:fld>
            <a:endParaRPr lang="mk-MK"/>
          </a:p>
        </p:txBody>
      </p:sp>
    </p:spTree>
    <p:extLst>
      <p:ext uri="{BB962C8B-B14F-4D97-AF65-F5344CB8AC3E}">
        <p14:creationId xmlns:p14="http://schemas.microsoft.com/office/powerpoint/2010/main" xmlns="" val="38094765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ru-RU" b="1" dirty="0"/>
          </a:p>
          <a:p>
            <a:r>
              <a:rPr lang="ru-RU" b="1" dirty="0"/>
              <a:t>Главни донатори</a:t>
            </a:r>
            <a:r>
              <a:rPr lang="ru-RU" b="1" baseline="0" dirty="0"/>
              <a:t> </a:t>
            </a:r>
            <a:r>
              <a:rPr lang="ru-RU" baseline="0" dirty="0"/>
              <a:t>– покрај споменатите и </a:t>
            </a:r>
            <a:r>
              <a:rPr lang="ru-RU" dirty="0"/>
              <a:t> </a:t>
            </a:r>
            <a:r>
              <a:rPr lang="mk-MK" dirty="0"/>
              <a:t>Европска унија дала поддршак на</a:t>
            </a:r>
            <a:r>
              <a:rPr lang="mk-MK" baseline="0" dirty="0"/>
              <a:t> МЗШВ</a:t>
            </a:r>
            <a:r>
              <a:rPr lang="mk-MK" dirty="0"/>
              <a:t> за акредитација на ЛЕАДЕР </a:t>
            </a:r>
          </a:p>
          <a:p>
            <a:endParaRPr lang="mk-MK" dirty="0"/>
          </a:p>
          <a:p>
            <a:r>
              <a:rPr lang="mk-MK" b="1" dirty="0"/>
              <a:t>Национални средства  - </a:t>
            </a:r>
            <a:r>
              <a:rPr lang="mk-MK" dirty="0"/>
              <a:t>досега не се обезбедени</a:t>
            </a:r>
            <a:endParaRPr lang="en-US" dirty="0"/>
          </a:p>
          <a:p>
            <a:endParaRPr lang="mk-MK" dirty="0"/>
          </a:p>
        </p:txBody>
      </p:sp>
      <p:sp>
        <p:nvSpPr>
          <p:cNvPr id="4" name="Slide Number Placeholder 3"/>
          <p:cNvSpPr>
            <a:spLocks noGrp="1"/>
          </p:cNvSpPr>
          <p:nvPr>
            <p:ph type="sldNum" sz="quarter" idx="10"/>
          </p:nvPr>
        </p:nvSpPr>
        <p:spPr/>
        <p:txBody>
          <a:bodyPr/>
          <a:lstStyle/>
          <a:p>
            <a:fld id="{9FCC6DB3-ADFD-4B50-9580-413BC339607A}" type="slidenum">
              <a:rPr lang="mk-MK" smtClean="0"/>
              <a:pPr/>
              <a:t>11</a:t>
            </a:fld>
            <a:endParaRPr lang="mk-MK"/>
          </a:p>
        </p:txBody>
      </p:sp>
    </p:spTree>
    <p:extLst>
      <p:ext uri="{BB962C8B-B14F-4D97-AF65-F5344CB8AC3E}">
        <p14:creationId xmlns:p14="http://schemas.microsoft.com/office/powerpoint/2010/main" xmlns="" val="26546647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mk-MK" b="1" dirty="0"/>
              <a:t>Активности преку СИДА – МААСП</a:t>
            </a:r>
            <a:r>
              <a:rPr lang="mk-MK" b="1" baseline="0" dirty="0"/>
              <a:t>  </a:t>
            </a:r>
            <a:r>
              <a:rPr lang="mk-MK" dirty="0"/>
              <a:t>формирање групи за рурален развој</a:t>
            </a:r>
            <a:r>
              <a:rPr lang="mk-MK" baseline="0" dirty="0"/>
              <a:t> од претставници на нво бизнис сектор и општините </a:t>
            </a:r>
            <a:r>
              <a:rPr lang="mk-MK" dirty="0"/>
              <a:t>што ја поттикна локалната власт да го разгледа руралниот развој во рамките на нивните општински активности. Во процесот се вклучени следниве општини: Битола, Ресен, Могила, Новаци, Гевгелија, Валандово, Богданци, Берово, Пехчево, Делчево, Куманово, Старо Нагоричане, Липково, Гостивар, Маврово-Ростуша, Врапчиште</a:t>
            </a:r>
          </a:p>
          <a:p>
            <a:r>
              <a:rPr lang="mk-MK" dirty="0"/>
              <a:t>Во текот на овој процес, LEADER пристапот беше искористен за да обезбеди примери за тоа што може да се постигне преку мобилизација на различни засегнати страни. </a:t>
            </a:r>
            <a:r>
              <a:rPr lang="mk-MK" baseline="0" dirty="0"/>
              <a:t> Се спроведува активности за </a:t>
            </a:r>
            <a:r>
              <a:rPr lang="mk-MK" b="1" dirty="0"/>
              <a:t>зголемување на свеста </a:t>
            </a:r>
            <a:r>
              <a:rPr lang="mk-MK" dirty="0"/>
              <a:t>на сите нивоа, </a:t>
            </a:r>
            <a:r>
              <a:rPr lang="mk-MK" b="1" dirty="0"/>
              <a:t>трансфер на знаење </a:t>
            </a:r>
            <a:r>
              <a:rPr lang="mk-MK" dirty="0"/>
              <a:t>за меки вештини, </a:t>
            </a:r>
            <a:r>
              <a:rPr lang="mk-MK" b="1" dirty="0"/>
              <a:t>мали пилотски иницијативи </a:t>
            </a:r>
            <a:r>
              <a:rPr lang="mk-MK" dirty="0"/>
              <a:t>на локално ниво и </a:t>
            </a:r>
            <a:r>
              <a:rPr lang="mk-MK" b="1" dirty="0"/>
              <a:t>подготовка на под-стратегии за рурален развој усвоени од 16 општински совети</a:t>
            </a:r>
            <a:r>
              <a:rPr lang="mk-MK" dirty="0"/>
              <a:t>. Со овој процес локална сопственост</a:t>
            </a:r>
            <a:r>
              <a:rPr lang="en-US" dirty="0"/>
              <a:t> </a:t>
            </a:r>
            <a:r>
              <a:rPr lang="mk-MK" dirty="0"/>
              <a:t>на руралниот развој порасна експоненцијално; општините почнаа да одвојуваат средства од своите буџети за спроведување на активностите во рамките на нивните под-стратегии за рурален развој</a:t>
            </a:r>
          </a:p>
          <a:p>
            <a:endParaRPr lang="mk-MK" dirty="0"/>
          </a:p>
          <a:p>
            <a:r>
              <a:rPr lang="mk-MK" b="1" baseline="0" dirty="0"/>
              <a:t>МРР заедно со проектот на УСАИД ; </a:t>
            </a:r>
            <a:r>
              <a:rPr lang="mk-MK" baseline="0" dirty="0"/>
              <a:t>се вклучуваат територии на повеќе општини : се прави </a:t>
            </a:r>
            <a:r>
              <a:rPr lang="mk-MK" b="1" baseline="0" dirty="0"/>
              <a:t>мапирање</a:t>
            </a:r>
            <a:r>
              <a:rPr lang="mk-MK" baseline="0" dirty="0"/>
              <a:t> на територии на идни ЛАГови. Следат сет на </a:t>
            </a:r>
            <a:r>
              <a:rPr lang="mk-MK" b="1" baseline="0" dirty="0"/>
              <a:t>обуки</a:t>
            </a:r>
            <a:r>
              <a:rPr lang="mk-MK" baseline="0" dirty="0"/>
              <a:t>  за потенцијалните членови на идните ЛАГови; проектен циклус, стратешко планирање, поддршка за </a:t>
            </a:r>
            <a:r>
              <a:rPr lang="mk-MK" b="1" baseline="0" dirty="0"/>
              <a:t>подготовка на СЛР и регистрирање на ЛАГови </a:t>
            </a:r>
            <a:r>
              <a:rPr lang="mk-MK" baseline="0" dirty="0"/>
              <a:t>како правни субјекти  </a:t>
            </a:r>
            <a:r>
              <a:rPr lang="mk-MK" dirty="0"/>
              <a:t> </a:t>
            </a:r>
          </a:p>
        </p:txBody>
      </p:sp>
      <p:sp>
        <p:nvSpPr>
          <p:cNvPr id="4" name="Slide Number Placeholder 3"/>
          <p:cNvSpPr>
            <a:spLocks noGrp="1"/>
          </p:cNvSpPr>
          <p:nvPr>
            <p:ph type="sldNum" sz="quarter" idx="10"/>
          </p:nvPr>
        </p:nvSpPr>
        <p:spPr/>
        <p:txBody>
          <a:bodyPr/>
          <a:lstStyle/>
          <a:p>
            <a:fld id="{9FCC6DB3-ADFD-4B50-9580-413BC339607A}" type="slidenum">
              <a:rPr lang="mk-MK" smtClean="0"/>
              <a:pPr/>
              <a:t>12</a:t>
            </a:fld>
            <a:endParaRPr lang="mk-MK"/>
          </a:p>
        </p:txBody>
      </p:sp>
    </p:spTree>
    <p:extLst>
      <p:ext uri="{BB962C8B-B14F-4D97-AF65-F5344CB8AC3E}">
        <p14:creationId xmlns:p14="http://schemas.microsoft.com/office/powerpoint/2010/main" xmlns="" val="16898398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mk-MK" sz="1400" b="1" dirty="0"/>
              <a:t>МЗШВ </a:t>
            </a:r>
            <a:r>
              <a:rPr lang="mk-MK" sz="1400" dirty="0"/>
              <a:t>- Но потребно е зголемување на  капацитетите, како во однос на бројот на вработени  така и на вештините поврзани со ова прашање  </a:t>
            </a:r>
          </a:p>
          <a:p>
            <a:endParaRPr lang="mk-MK" sz="1400" dirty="0"/>
          </a:p>
          <a:p>
            <a:pPr defTabSz="920344">
              <a:defRPr/>
            </a:pPr>
            <a:r>
              <a:rPr lang="mk-MK" sz="1400" b="1" dirty="0"/>
              <a:t>Поддршка од донатори </a:t>
            </a:r>
            <a:r>
              <a:rPr lang="mk-MK" sz="1400" dirty="0"/>
              <a:t>-  Поддршката е ограничена со средства и време , предизвикувајќи дисконтинуитет во процесот на имплементација на ЛЕАДЕР</a:t>
            </a:r>
          </a:p>
          <a:p>
            <a:endParaRPr lang="mk-MK" sz="1400" dirty="0"/>
          </a:p>
          <a:p>
            <a:r>
              <a:rPr lang="mk-MK" sz="1400" b="1" dirty="0"/>
              <a:t>ЛАГ во зародиш - </a:t>
            </a:r>
            <a:r>
              <a:rPr lang="ru-RU" sz="1400" dirty="0"/>
              <a:t>со недоволно развиени </a:t>
            </a:r>
            <a:r>
              <a:rPr lang="ru-RU" sz="1400" b="1" dirty="0"/>
              <a:t>организациско-управувачки и административни капацитети</a:t>
            </a:r>
            <a:r>
              <a:rPr lang="ru-RU" sz="1400" dirty="0"/>
              <a:t>. и како такви имаат потешкотии да работат независно. Потребно е надворешно </a:t>
            </a:r>
            <a:r>
              <a:rPr lang="ru-RU" sz="1400" b="1" dirty="0"/>
              <a:t>менторство</a:t>
            </a:r>
            <a:r>
              <a:rPr lang="ru-RU" sz="1400" dirty="0"/>
              <a:t> , финансирање и друга техничка  поддршка</a:t>
            </a:r>
          </a:p>
          <a:p>
            <a:endParaRPr lang="ru-RU" sz="1400" b="1" dirty="0"/>
          </a:p>
          <a:p>
            <a:r>
              <a:rPr lang="ru-RU" sz="1400" b="1" dirty="0"/>
              <a:t>Леадер и ИПАРД - </a:t>
            </a:r>
            <a:r>
              <a:rPr lang="mk-MK" sz="1400" dirty="0"/>
              <a:t>, заради долгиот процес на акредитирање на мерката </a:t>
            </a:r>
          </a:p>
          <a:p>
            <a:endParaRPr lang="mk-MK" sz="1400" b="1" dirty="0"/>
          </a:p>
          <a:p>
            <a:r>
              <a:rPr lang="mk-MK" sz="1400" b="1" dirty="0"/>
              <a:t>Без поддршка - и распаѓање на ЛАГ</a:t>
            </a:r>
            <a:endParaRPr lang="en-US" sz="1400" b="1" dirty="0"/>
          </a:p>
        </p:txBody>
      </p:sp>
      <p:sp>
        <p:nvSpPr>
          <p:cNvPr id="4" name="Slide Number Placeholder 3"/>
          <p:cNvSpPr>
            <a:spLocks noGrp="1"/>
          </p:cNvSpPr>
          <p:nvPr>
            <p:ph type="sldNum" sz="quarter" idx="10"/>
          </p:nvPr>
        </p:nvSpPr>
        <p:spPr/>
        <p:txBody>
          <a:bodyPr/>
          <a:lstStyle/>
          <a:p>
            <a:fld id="{9FCC6DB3-ADFD-4B50-9580-413BC339607A}" type="slidenum">
              <a:rPr lang="mk-MK" smtClean="0"/>
              <a:pPr/>
              <a:t>13</a:t>
            </a:fld>
            <a:endParaRPr lang="mk-MK"/>
          </a:p>
        </p:txBody>
      </p:sp>
    </p:spTree>
    <p:extLst>
      <p:ext uri="{BB962C8B-B14F-4D97-AF65-F5344CB8AC3E}">
        <p14:creationId xmlns:p14="http://schemas.microsoft.com/office/powerpoint/2010/main" xmlns="" val="19849257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mk-MK"/>
          </a:p>
        </p:txBody>
      </p:sp>
      <p:sp>
        <p:nvSpPr>
          <p:cNvPr id="4" name="Slide Number Placeholder 3"/>
          <p:cNvSpPr>
            <a:spLocks noGrp="1"/>
          </p:cNvSpPr>
          <p:nvPr>
            <p:ph type="sldNum" sz="quarter" idx="10"/>
          </p:nvPr>
        </p:nvSpPr>
        <p:spPr/>
        <p:txBody>
          <a:bodyPr/>
          <a:lstStyle/>
          <a:p>
            <a:fld id="{9FCC6DB3-ADFD-4B50-9580-413BC339607A}" type="slidenum">
              <a:rPr lang="mk-MK" smtClean="0"/>
              <a:pPr/>
              <a:t>14</a:t>
            </a:fld>
            <a:endParaRPr lang="mk-MK"/>
          </a:p>
        </p:txBody>
      </p:sp>
    </p:spTree>
    <p:extLst>
      <p:ext uri="{BB962C8B-B14F-4D97-AF65-F5344CB8AC3E}">
        <p14:creationId xmlns:p14="http://schemas.microsoft.com/office/powerpoint/2010/main" xmlns="" val="17898156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0344">
              <a:defRPr/>
            </a:pPr>
            <a:r>
              <a:rPr lang="mk-MK" b="1" dirty="0"/>
              <a:t>Вмрежување</a:t>
            </a:r>
            <a:r>
              <a:rPr lang="mk-MK" dirty="0"/>
              <a:t> -  </a:t>
            </a:r>
            <a:r>
              <a:rPr lang="mk-MK" u="sng" dirty="0"/>
              <a:t>вертикално</a:t>
            </a:r>
            <a:r>
              <a:rPr lang="mk-MK" dirty="0"/>
              <a:t> (владини тела на различни нивоа - национални, регионални и локални) и </a:t>
            </a:r>
            <a:r>
              <a:rPr lang="mk-MK" b="0" u="sng" dirty="0"/>
              <a:t>хоризонтално</a:t>
            </a:r>
            <a:r>
              <a:rPr lang="mk-MK" dirty="0"/>
              <a:t> (претприемачи, професионални здруженија, земјоделци итн</a:t>
            </a:r>
          </a:p>
          <a:p>
            <a:endParaRPr lang="mk-MK" dirty="0"/>
          </a:p>
        </p:txBody>
      </p:sp>
      <p:sp>
        <p:nvSpPr>
          <p:cNvPr id="4" name="Slide Number Placeholder 3"/>
          <p:cNvSpPr>
            <a:spLocks noGrp="1"/>
          </p:cNvSpPr>
          <p:nvPr>
            <p:ph type="sldNum" sz="quarter" idx="10"/>
          </p:nvPr>
        </p:nvSpPr>
        <p:spPr/>
        <p:txBody>
          <a:bodyPr/>
          <a:lstStyle/>
          <a:p>
            <a:fld id="{9FCC6DB3-ADFD-4B50-9580-413BC339607A}" type="slidenum">
              <a:rPr lang="mk-MK" smtClean="0"/>
              <a:pPr/>
              <a:t>15</a:t>
            </a:fld>
            <a:endParaRPr lang="mk-MK"/>
          </a:p>
        </p:txBody>
      </p:sp>
    </p:spTree>
    <p:extLst>
      <p:ext uri="{BB962C8B-B14F-4D97-AF65-F5344CB8AC3E}">
        <p14:creationId xmlns:p14="http://schemas.microsoft.com/office/powerpoint/2010/main" xmlns="" val="11790748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0344">
              <a:defRPr/>
            </a:pPr>
            <a:r>
              <a:rPr lang="mk-MK" b="1" dirty="0"/>
              <a:t>Анимирање – </a:t>
            </a:r>
            <a:r>
              <a:rPr lang="mk-MK" b="0" dirty="0"/>
              <a:t>сеопфатно на цела територија, инфо</a:t>
            </a:r>
            <a:r>
              <a:rPr lang="mk-MK" b="0" baseline="0" dirty="0"/>
              <a:t> денови , материјали итн</a:t>
            </a:r>
            <a:endParaRPr lang="mk-MK" b="0" dirty="0"/>
          </a:p>
          <a:p>
            <a:pPr defTabSz="920344">
              <a:defRPr/>
            </a:pPr>
            <a:endParaRPr lang="mk-MK" b="1" dirty="0"/>
          </a:p>
          <a:p>
            <a:pPr defTabSz="920344">
              <a:defRPr/>
            </a:pPr>
            <a:r>
              <a:rPr lang="mk-MK" b="1" dirty="0"/>
              <a:t>Оспособување на ЛАГ  </a:t>
            </a:r>
            <a:r>
              <a:rPr lang="mk-MK" dirty="0"/>
              <a:t>- </a:t>
            </a:r>
            <a:r>
              <a:rPr lang="ru-RU" dirty="0"/>
              <a:t>за  да можат да го развијат потребниот </a:t>
            </a:r>
            <a:r>
              <a:rPr lang="ru-RU" u="sng" dirty="0"/>
              <a:t>капацитет</a:t>
            </a:r>
            <a:r>
              <a:rPr lang="ru-RU" dirty="0"/>
              <a:t> </a:t>
            </a:r>
            <a:r>
              <a:rPr lang="ru-RU" u="sng" dirty="0"/>
              <a:t>за успешно спроведување на стратегиите </a:t>
            </a:r>
            <a:r>
              <a:rPr lang="ru-RU" dirty="0"/>
              <a:t>за локален развој (преку менторство и обуки)</a:t>
            </a:r>
          </a:p>
          <a:p>
            <a:endParaRPr lang="mk-MK" dirty="0"/>
          </a:p>
        </p:txBody>
      </p:sp>
      <p:sp>
        <p:nvSpPr>
          <p:cNvPr id="4" name="Slide Number Placeholder 3"/>
          <p:cNvSpPr>
            <a:spLocks noGrp="1"/>
          </p:cNvSpPr>
          <p:nvPr>
            <p:ph type="sldNum" sz="quarter" idx="10"/>
          </p:nvPr>
        </p:nvSpPr>
        <p:spPr/>
        <p:txBody>
          <a:bodyPr/>
          <a:lstStyle/>
          <a:p>
            <a:fld id="{9FCC6DB3-ADFD-4B50-9580-413BC339607A}" type="slidenum">
              <a:rPr lang="mk-MK" smtClean="0"/>
              <a:pPr/>
              <a:t>16</a:t>
            </a:fld>
            <a:endParaRPr lang="mk-MK"/>
          </a:p>
        </p:txBody>
      </p:sp>
    </p:spTree>
    <p:extLst>
      <p:ext uri="{BB962C8B-B14F-4D97-AF65-F5344CB8AC3E}">
        <p14:creationId xmlns:p14="http://schemas.microsoft.com/office/powerpoint/2010/main" xmlns="" val="28599143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mk-MK" b="1" dirty="0"/>
              <a:t>Кампањи</a:t>
            </a:r>
            <a:r>
              <a:rPr lang="mk-MK" dirty="0"/>
              <a:t> – самите лагови треба да ги</a:t>
            </a:r>
            <a:r>
              <a:rPr lang="mk-MK" baseline="0" dirty="0"/>
              <a:t> организираат овие кампањи за да ги презентираат целите и плановите од своите стратегии</a:t>
            </a:r>
            <a:endParaRPr lang="mk-MK" dirty="0"/>
          </a:p>
        </p:txBody>
      </p:sp>
      <p:sp>
        <p:nvSpPr>
          <p:cNvPr id="4" name="Slide Number Placeholder 3"/>
          <p:cNvSpPr>
            <a:spLocks noGrp="1"/>
          </p:cNvSpPr>
          <p:nvPr>
            <p:ph type="sldNum" sz="quarter" idx="10"/>
          </p:nvPr>
        </p:nvSpPr>
        <p:spPr/>
        <p:txBody>
          <a:bodyPr/>
          <a:lstStyle/>
          <a:p>
            <a:fld id="{9FCC6DB3-ADFD-4B50-9580-413BC339607A}" type="slidenum">
              <a:rPr lang="mk-MK" smtClean="0"/>
              <a:pPr/>
              <a:t>17</a:t>
            </a:fld>
            <a:endParaRPr lang="mk-MK"/>
          </a:p>
        </p:txBody>
      </p:sp>
    </p:spTree>
    <p:extLst>
      <p:ext uri="{BB962C8B-B14F-4D97-AF65-F5344CB8AC3E}">
        <p14:creationId xmlns:p14="http://schemas.microsoft.com/office/powerpoint/2010/main" xmlns="" val="11887652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mk-MK"/>
          </a:p>
        </p:txBody>
      </p:sp>
      <p:sp>
        <p:nvSpPr>
          <p:cNvPr id="4" name="Slide Number Placeholder 3"/>
          <p:cNvSpPr>
            <a:spLocks noGrp="1"/>
          </p:cNvSpPr>
          <p:nvPr>
            <p:ph type="sldNum" sz="quarter" idx="10"/>
          </p:nvPr>
        </p:nvSpPr>
        <p:spPr/>
        <p:txBody>
          <a:bodyPr/>
          <a:lstStyle/>
          <a:p>
            <a:fld id="{9FCC6DB3-ADFD-4B50-9580-413BC339607A}" type="slidenum">
              <a:rPr lang="mk-MK" smtClean="0"/>
              <a:pPr/>
              <a:t>18</a:t>
            </a:fld>
            <a:endParaRPr lang="mk-MK"/>
          </a:p>
        </p:txBody>
      </p:sp>
    </p:spTree>
    <p:extLst>
      <p:ext uri="{BB962C8B-B14F-4D97-AF65-F5344CB8AC3E}">
        <p14:creationId xmlns:p14="http://schemas.microsoft.com/office/powerpoint/2010/main" xmlns="" val="251459543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713600" y="2130425"/>
            <a:ext cx="6744599" cy="1470025"/>
          </a:xfrm>
        </p:spPr>
        <p:txBody>
          <a:bodyPr/>
          <a:lstStyle/>
          <a:p>
            <a:r>
              <a:rPr lang="en-US"/>
              <a:t>Click to edit Master title style</a:t>
            </a:r>
            <a:endParaRPr lang="mk-MK"/>
          </a:p>
        </p:txBody>
      </p:sp>
      <p:sp>
        <p:nvSpPr>
          <p:cNvPr id="3" name="Subtitle 2"/>
          <p:cNvSpPr>
            <a:spLocks noGrp="1"/>
          </p:cNvSpPr>
          <p:nvPr>
            <p:ph type="subTitle" idx="1"/>
          </p:nvPr>
        </p:nvSpPr>
        <p:spPr>
          <a:xfrm>
            <a:off x="1713600" y="3886200"/>
            <a:ext cx="6058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endParaRPr lang="mk-MK" dirty="0"/>
          </a:p>
        </p:txBody>
      </p:sp>
      <p:sp>
        <p:nvSpPr>
          <p:cNvPr id="4" name="Date Placeholder 3"/>
          <p:cNvSpPr>
            <a:spLocks noGrp="1"/>
          </p:cNvSpPr>
          <p:nvPr>
            <p:ph type="dt" sz="half" idx="10"/>
          </p:nvPr>
        </p:nvSpPr>
        <p:spPr/>
        <p:txBody>
          <a:bodyPr/>
          <a:lstStyle/>
          <a:p>
            <a:r>
              <a:rPr lang="mk-MK"/>
              <a:t>11.09.2013</a:t>
            </a:r>
          </a:p>
        </p:txBody>
      </p:sp>
      <p:sp>
        <p:nvSpPr>
          <p:cNvPr id="5" name="Footer Placeholder 4"/>
          <p:cNvSpPr>
            <a:spLocks noGrp="1"/>
          </p:cNvSpPr>
          <p:nvPr>
            <p:ph type="ftr" sz="quarter" idx="11"/>
          </p:nvPr>
        </p:nvSpPr>
        <p:spPr/>
        <p:txBody>
          <a:bodyPr/>
          <a:lstStyle/>
          <a:p>
            <a:r>
              <a:rPr lang="en-US"/>
              <a:t>27th SWG Assembly Session</a:t>
            </a:r>
            <a:endParaRPr lang="mk-MK"/>
          </a:p>
        </p:txBody>
      </p:sp>
      <p:sp>
        <p:nvSpPr>
          <p:cNvPr id="6" name="Slide Number Placeholder 5"/>
          <p:cNvSpPr>
            <a:spLocks noGrp="1"/>
          </p:cNvSpPr>
          <p:nvPr>
            <p:ph type="sldNum" sz="quarter" idx="12"/>
          </p:nvPr>
        </p:nvSpPr>
        <p:spPr/>
        <p:txBody>
          <a:bodyPr/>
          <a:lstStyle/>
          <a:p>
            <a:fld id="{93B2FC2F-7273-483C-903D-E14B4222D01E}" type="slidenum">
              <a:rPr lang="mk-MK" smtClean="0"/>
              <a:pPr/>
              <a:t>‹#›</a:t>
            </a:fld>
            <a:endParaRPr lang="mk-MK"/>
          </a:p>
        </p:txBody>
      </p:sp>
      <p:pic>
        <p:nvPicPr>
          <p:cNvPr id="7" name="Picture 6" descr="Banner_Wheet.jpg"/>
          <p:cNvPicPr>
            <a:picLocks noChangeAspect="1"/>
          </p:cNvPicPr>
          <p:nvPr userDrawn="1"/>
        </p:nvPicPr>
        <p:blipFill>
          <a:blip r:embed="rId2" cstate="print">
            <a:lum bright="40000" contrast="-54000"/>
          </a:blip>
          <a:stretch>
            <a:fillRect/>
          </a:stretch>
        </p:blipFill>
        <p:spPr>
          <a:xfrm>
            <a:off x="28594" y="0"/>
            <a:ext cx="1685007" cy="6858000"/>
          </a:xfrm>
          <a:prstGeom prst="rect">
            <a:avLst/>
          </a:prstGeom>
          <a:ln>
            <a:noFill/>
          </a:ln>
          <a:effectLst>
            <a:softEdge rad="112500"/>
          </a:effec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547664" y="274638"/>
            <a:ext cx="7139136" cy="1143000"/>
          </a:xfrm>
        </p:spPr>
        <p:txBody>
          <a:bodyPr/>
          <a:lstStyle/>
          <a:p>
            <a:r>
              <a:rPr lang="en-US" dirty="0"/>
              <a:t>Click to edit Master title style</a:t>
            </a:r>
            <a:endParaRPr lang="mk-MK" dirty="0"/>
          </a:p>
        </p:txBody>
      </p:sp>
      <p:sp>
        <p:nvSpPr>
          <p:cNvPr id="3" name="Content Placeholder 2"/>
          <p:cNvSpPr>
            <a:spLocks noGrp="1"/>
          </p:cNvSpPr>
          <p:nvPr>
            <p:ph idx="1"/>
          </p:nvPr>
        </p:nvSpPr>
        <p:spPr>
          <a:xfrm>
            <a:off x="1547664" y="1600200"/>
            <a:ext cx="7139136"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mk-MK"/>
          </a:p>
        </p:txBody>
      </p:sp>
      <p:pic>
        <p:nvPicPr>
          <p:cNvPr id="11" name="Grafik 3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6728043" y="6245686"/>
            <a:ext cx="1163320" cy="647700"/>
          </a:xfrm>
          <a:prstGeom prst="rect">
            <a:avLst/>
          </a:prstGeom>
        </p:spPr>
      </p:pic>
      <p:pic>
        <p:nvPicPr>
          <p:cNvPr id="12" name="Picture 11" descr="gizlogo-unternehmen-de-4c"/>
          <p:cNvPicPr/>
          <p:nvPr userDrawn="1"/>
        </p:nvPicPr>
        <p:blipFill>
          <a:blip r:embed="rId3" cstate="print">
            <a:extLst>
              <a:ext uri="{28A0092B-C50C-407E-A947-70E740481C1C}">
                <a14:useLocalDpi xmlns:a14="http://schemas.microsoft.com/office/drawing/2010/main" xmlns="" val="0"/>
              </a:ext>
            </a:extLst>
          </a:blip>
          <a:srcRect t="2936" b="-2582"/>
          <a:stretch>
            <a:fillRect/>
          </a:stretch>
        </p:blipFill>
        <p:spPr bwMode="auto">
          <a:xfrm>
            <a:off x="7891363" y="6323965"/>
            <a:ext cx="1284605" cy="534035"/>
          </a:xfrm>
          <a:prstGeom prst="rect">
            <a:avLst/>
          </a:prstGeom>
          <a:noFill/>
          <a:ln>
            <a:noFill/>
          </a:ln>
        </p:spPr>
      </p:pic>
      <p:pic>
        <p:nvPicPr>
          <p:cNvPr id="15" name="Picture 14" descr="Banner_Wheet.jpg"/>
          <p:cNvPicPr>
            <a:picLocks noChangeAspect="1"/>
          </p:cNvPicPr>
          <p:nvPr userDrawn="1"/>
        </p:nvPicPr>
        <p:blipFill>
          <a:blip r:embed="rId4" cstate="print">
            <a:lum bright="40000" contrast="-54000"/>
          </a:blip>
          <a:stretch>
            <a:fillRect/>
          </a:stretch>
        </p:blipFill>
        <p:spPr>
          <a:xfrm>
            <a:off x="28594" y="0"/>
            <a:ext cx="1685007" cy="6858000"/>
          </a:xfrm>
          <a:prstGeom prst="rect">
            <a:avLst/>
          </a:prstGeom>
          <a:ln>
            <a:noFill/>
          </a:ln>
          <a:effectLst>
            <a:softEdge rad="112500"/>
          </a:effectLst>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mk-MK"/>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r>
              <a:rPr lang="mk-MK"/>
              <a:t>11.09.2013</a:t>
            </a:r>
          </a:p>
        </p:txBody>
      </p:sp>
      <p:sp>
        <p:nvSpPr>
          <p:cNvPr id="5" name="Footer Placeholder 4"/>
          <p:cNvSpPr>
            <a:spLocks noGrp="1"/>
          </p:cNvSpPr>
          <p:nvPr>
            <p:ph type="ftr" sz="quarter" idx="11"/>
          </p:nvPr>
        </p:nvSpPr>
        <p:spPr/>
        <p:txBody>
          <a:bodyPr/>
          <a:lstStyle/>
          <a:p>
            <a:r>
              <a:rPr lang="en-US"/>
              <a:t>27th SWG Assembly Session</a:t>
            </a:r>
            <a:endParaRPr lang="mk-MK"/>
          </a:p>
        </p:txBody>
      </p:sp>
      <p:sp>
        <p:nvSpPr>
          <p:cNvPr id="6" name="Slide Number Placeholder 5"/>
          <p:cNvSpPr>
            <a:spLocks noGrp="1"/>
          </p:cNvSpPr>
          <p:nvPr>
            <p:ph type="sldNum" sz="quarter" idx="12"/>
          </p:nvPr>
        </p:nvSpPr>
        <p:spPr/>
        <p:txBody>
          <a:bodyPr/>
          <a:lstStyle/>
          <a:p>
            <a:fld id="{93B2FC2F-7273-483C-903D-E14B4222D01E}" type="slidenum">
              <a:rPr lang="mk-MK" smtClean="0"/>
              <a:pPr/>
              <a:t>‹#›</a:t>
            </a:fld>
            <a:endParaRPr lang="mk-MK"/>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mk-MK"/>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mk-MK"/>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mk-MK"/>
          </a:p>
        </p:txBody>
      </p:sp>
      <p:sp>
        <p:nvSpPr>
          <p:cNvPr id="5" name="Date Placeholder 4"/>
          <p:cNvSpPr>
            <a:spLocks noGrp="1"/>
          </p:cNvSpPr>
          <p:nvPr>
            <p:ph type="dt" sz="half" idx="10"/>
          </p:nvPr>
        </p:nvSpPr>
        <p:spPr/>
        <p:txBody>
          <a:bodyPr/>
          <a:lstStyle/>
          <a:p>
            <a:r>
              <a:rPr lang="mk-MK"/>
              <a:t>11.09.2013</a:t>
            </a:r>
          </a:p>
        </p:txBody>
      </p:sp>
      <p:sp>
        <p:nvSpPr>
          <p:cNvPr id="6" name="Footer Placeholder 5"/>
          <p:cNvSpPr>
            <a:spLocks noGrp="1"/>
          </p:cNvSpPr>
          <p:nvPr>
            <p:ph type="ftr" sz="quarter" idx="11"/>
          </p:nvPr>
        </p:nvSpPr>
        <p:spPr/>
        <p:txBody>
          <a:bodyPr/>
          <a:lstStyle/>
          <a:p>
            <a:r>
              <a:rPr lang="en-US"/>
              <a:t>27th SWG Assembly Session</a:t>
            </a:r>
            <a:endParaRPr lang="mk-MK"/>
          </a:p>
        </p:txBody>
      </p:sp>
      <p:sp>
        <p:nvSpPr>
          <p:cNvPr id="7" name="Slide Number Placeholder 6"/>
          <p:cNvSpPr>
            <a:spLocks noGrp="1"/>
          </p:cNvSpPr>
          <p:nvPr>
            <p:ph type="sldNum" sz="quarter" idx="12"/>
          </p:nvPr>
        </p:nvSpPr>
        <p:spPr/>
        <p:txBody>
          <a:bodyPr/>
          <a:lstStyle/>
          <a:p>
            <a:fld id="{93B2FC2F-7273-483C-903D-E14B4222D01E}" type="slidenum">
              <a:rPr lang="mk-MK" smtClean="0"/>
              <a:pPr/>
              <a:t>‹#›</a:t>
            </a:fld>
            <a:endParaRPr lang="mk-MK"/>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mk-MK"/>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mk-MK"/>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mk-MK"/>
          </a:p>
        </p:txBody>
      </p:sp>
      <p:sp>
        <p:nvSpPr>
          <p:cNvPr id="7" name="Date Placeholder 6"/>
          <p:cNvSpPr>
            <a:spLocks noGrp="1"/>
          </p:cNvSpPr>
          <p:nvPr>
            <p:ph type="dt" sz="half" idx="10"/>
          </p:nvPr>
        </p:nvSpPr>
        <p:spPr/>
        <p:txBody>
          <a:bodyPr/>
          <a:lstStyle/>
          <a:p>
            <a:r>
              <a:rPr lang="mk-MK"/>
              <a:t>11.09.2013</a:t>
            </a:r>
          </a:p>
        </p:txBody>
      </p:sp>
      <p:sp>
        <p:nvSpPr>
          <p:cNvPr id="8" name="Footer Placeholder 7"/>
          <p:cNvSpPr>
            <a:spLocks noGrp="1"/>
          </p:cNvSpPr>
          <p:nvPr>
            <p:ph type="ftr" sz="quarter" idx="11"/>
          </p:nvPr>
        </p:nvSpPr>
        <p:spPr/>
        <p:txBody>
          <a:bodyPr/>
          <a:lstStyle/>
          <a:p>
            <a:r>
              <a:rPr lang="en-US"/>
              <a:t>27th SWG Assembly Session</a:t>
            </a:r>
            <a:endParaRPr lang="mk-MK"/>
          </a:p>
        </p:txBody>
      </p:sp>
      <p:sp>
        <p:nvSpPr>
          <p:cNvPr id="9" name="Slide Number Placeholder 8"/>
          <p:cNvSpPr>
            <a:spLocks noGrp="1"/>
          </p:cNvSpPr>
          <p:nvPr>
            <p:ph type="sldNum" sz="quarter" idx="12"/>
          </p:nvPr>
        </p:nvSpPr>
        <p:spPr/>
        <p:txBody>
          <a:bodyPr/>
          <a:lstStyle/>
          <a:p>
            <a:fld id="{93B2FC2F-7273-483C-903D-E14B4222D01E}" type="slidenum">
              <a:rPr lang="mk-MK" smtClean="0"/>
              <a:pPr/>
              <a:t>‹#›</a:t>
            </a:fld>
            <a:endParaRPr lang="mk-MK"/>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mk-MK"/>
          </a:p>
        </p:txBody>
      </p:sp>
      <p:sp>
        <p:nvSpPr>
          <p:cNvPr id="3" name="Date Placeholder 2"/>
          <p:cNvSpPr>
            <a:spLocks noGrp="1"/>
          </p:cNvSpPr>
          <p:nvPr>
            <p:ph type="dt" sz="half" idx="10"/>
          </p:nvPr>
        </p:nvSpPr>
        <p:spPr/>
        <p:txBody>
          <a:bodyPr/>
          <a:lstStyle/>
          <a:p>
            <a:r>
              <a:rPr lang="mk-MK"/>
              <a:t>11.09.2013</a:t>
            </a:r>
          </a:p>
        </p:txBody>
      </p:sp>
      <p:sp>
        <p:nvSpPr>
          <p:cNvPr id="4" name="Footer Placeholder 3"/>
          <p:cNvSpPr>
            <a:spLocks noGrp="1"/>
          </p:cNvSpPr>
          <p:nvPr>
            <p:ph type="ftr" sz="quarter" idx="11"/>
          </p:nvPr>
        </p:nvSpPr>
        <p:spPr/>
        <p:txBody>
          <a:bodyPr/>
          <a:lstStyle/>
          <a:p>
            <a:r>
              <a:rPr lang="en-US"/>
              <a:t>27th SWG Assembly Session</a:t>
            </a:r>
            <a:endParaRPr lang="mk-MK"/>
          </a:p>
        </p:txBody>
      </p:sp>
      <p:sp>
        <p:nvSpPr>
          <p:cNvPr id="5" name="Slide Number Placeholder 4"/>
          <p:cNvSpPr>
            <a:spLocks noGrp="1"/>
          </p:cNvSpPr>
          <p:nvPr>
            <p:ph type="sldNum" sz="quarter" idx="12"/>
          </p:nvPr>
        </p:nvSpPr>
        <p:spPr/>
        <p:txBody>
          <a:bodyPr/>
          <a:lstStyle/>
          <a:p>
            <a:fld id="{93B2FC2F-7273-483C-903D-E14B4222D01E}" type="slidenum">
              <a:rPr lang="mk-MK" smtClean="0"/>
              <a:pPr/>
              <a:t>‹#›</a:t>
            </a:fld>
            <a:endParaRPr lang="mk-MK"/>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mk-MK"/>
              <a:t>11.09.2013</a:t>
            </a:r>
          </a:p>
        </p:txBody>
      </p:sp>
      <p:sp>
        <p:nvSpPr>
          <p:cNvPr id="3" name="Footer Placeholder 2"/>
          <p:cNvSpPr>
            <a:spLocks noGrp="1"/>
          </p:cNvSpPr>
          <p:nvPr>
            <p:ph type="ftr" sz="quarter" idx="11"/>
          </p:nvPr>
        </p:nvSpPr>
        <p:spPr/>
        <p:txBody>
          <a:bodyPr/>
          <a:lstStyle/>
          <a:p>
            <a:r>
              <a:rPr lang="en-US"/>
              <a:t>27th SWG Assembly Session</a:t>
            </a:r>
            <a:endParaRPr lang="mk-MK"/>
          </a:p>
        </p:txBody>
      </p:sp>
      <p:sp>
        <p:nvSpPr>
          <p:cNvPr id="4" name="Slide Number Placeholder 3"/>
          <p:cNvSpPr>
            <a:spLocks noGrp="1"/>
          </p:cNvSpPr>
          <p:nvPr>
            <p:ph type="sldNum" sz="quarter" idx="12"/>
          </p:nvPr>
        </p:nvSpPr>
        <p:spPr/>
        <p:txBody>
          <a:bodyPr/>
          <a:lstStyle/>
          <a:p>
            <a:fld id="{93B2FC2F-7273-483C-903D-E14B4222D01E}" type="slidenum">
              <a:rPr lang="mk-MK" smtClean="0"/>
              <a:pPr/>
              <a:t>‹#›</a:t>
            </a:fld>
            <a:endParaRPr lang="mk-MK"/>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mk-MK"/>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mk-MK"/>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r>
              <a:rPr lang="mk-MK"/>
              <a:t>11.09.2013</a:t>
            </a:r>
          </a:p>
        </p:txBody>
      </p:sp>
      <p:sp>
        <p:nvSpPr>
          <p:cNvPr id="6" name="Footer Placeholder 5"/>
          <p:cNvSpPr>
            <a:spLocks noGrp="1"/>
          </p:cNvSpPr>
          <p:nvPr>
            <p:ph type="ftr" sz="quarter" idx="11"/>
          </p:nvPr>
        </p:nvSpPr>
        <p:spPr/>
        <p:txBody>
          <a:bodyPr/>
          <a:lstStyle/>
          <a:p>
            <a:r>
              <a:rPr lang="en-US"/>
              <a:t>27th SWG Assembly Session</a:t>
            </a:r>
            <a:endParaRPr lang="mk-MK"/>
          </a:p>
        </p:txBody>
      </p:sp>
      <p:sp>
        <p:nvSpPr>
          <p:cNvPr id="7" name="Slide Number Placeholder 6"/>
          <p:cNvSpPr>
            <a:spLocks noGrp="1"/>
          </p:cNvSpPr>
          <p:nvPr>
            <p:ph type="sldNum" sz="quarter" idx="12"/>
          </p:nvPr>
        </p:nvSpPr>
        <p:spPr/>
        <p:txBody>
          <a:bodyPr/>
          <a:lstStyle/>
          <a:p>
            <a:fld id="{93B2FC2F-7273-483C-903D-E14B4222D01E}" type="slidenum">
              <a:rPr lang="mk-MK" smtClean="0"/>
              <a:pPr/>
              <a:t>‹#›</a:t>
            </a:fld>
            <a:endParaRPr lang="mk-MK"/>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mk-MK"/>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mk-MK"/>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r>
              <a:rPr lang="mk-MK"/>
              <a:t>11.09.2013</a:t>
            </a:r>
          </a:p>
        </p:txBody>
      </p:sp>
      <p:sp>
        <p:nvSpPr>
          <p:cNvPr id="6" name="Footer Placeholder 5"/>
          <p:cNvSpPr>
            <a:spLocks noGrp="1"/>
          </p:cNvSpPr>
          <p:nvPr>
            <p:ph type="ftr" sz="quarter" idx="11"/>
          </p:nvPr>
        </p:nvSpPr>
        <p:spPr/>
        <p:txBody>
          <a:bodyPr/>
          <a:lstStyle/>
          <a:p>
            <a:r>
              <a:rPr lang="en-US"/>
              <a:t>27th SWG Assembly Session</a:t>
            </a:r>
            <a:endParaRPr lang="mk-MK"/>
          </a:p>
        </p:txBody>
      </p:sp>
      <p:sp>
        <p:nvSpPr>
          <p:cNvPr id="7" name="Slide Number Placeholder 6"/>
          <p:cNvSpPr>
            <a:spLocks noGrp="1"/>
          </p:cNvSpPr>
          <p:nvPr>
            <p:ph type="sldNum" sz="quarter" idx="12"/>
          </p:nvPr>
        </p:nvSpPr>
        <p:spPr/>
        <p:txBody>
          <a:bodyPr/>
          <a:lstStyle/>
          <a:p>
            <a:fld id="{93B2FC2F-7273-483C-903D-E14B4222D01E}" type="slidenum">
              <a:rPr lang="mk-MK" smtClean="0"/>
              <a:pPr/>
              <a:t>‹#›</a:t>
            </a:fld>
            <a:endParaRPr lang="mk-MK"/>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mk-MK"/>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mk-MK"/>
          </a:p>
        </p:txBody>
      </p:sp>
      <p:sp>
        <p:nvSpPr>
          <p:cNvPr id="4" name="Date Placeholder 3"/>
          <p:cNvSpPr>
            <a:spLocks noGrp="1"/>
          </p:cNvSpPr>
          <p:nvPr>
            <p:ph type="dt" sz="half" idx="10"/>
          </p:nvPr>
        </p:nvSpPr>
        <p:spPr/>
        <p:txBody>
          <a:bodyPr/>
          <a:lstStyle/>
          <a:p>
            <a:r>
              <a:rPr lang="mk-MK"/>
              <a:t>11.09.2013</a:t>
            </a:r>
          </a:p>
        </p:txBody>
      </p:sp>
      <p:sp>
        <p:nvSpPr>
          <p:cNvPr id="5" name="Footer Placeholder 4"/>
          <p:cNvSpPr>
            <a:spLocks noGrp="1"/>
          </p:cNvSpPr>
          <p:nvPr>
            <p:ph type="ftr" sz="quarter" idx="11"/>
          </p:nvPr>
        </p:nvSpPr>
        <p:spPr/>
        <p:txBody>
          <a:bodyPr/>
          <a:lstStyle/>
          <a:p>
            <a:r>
              <a:rPr lang="en-US"/>
              <a:t>27th SWG Assembly Session</a:t>
            </a:r>
            <a:endParaRPr lang="mk-MK"/>
          </a:p>
        </p:txBody>
      </p:sp>
      <p:sp>
        <p:nvSpPr>
          <p:cNvPr id="6" name="Slide Number Placeholder 5"/>
          <p:cNvSpPr>
            <a:spLocks noGrp="1"/>
          </p:cNvSpPr>
          <p:nvPr>
            <p:ph type="sldNum" sz="quarter" idx="12"/>
          </p:nvPr>
        </p:nvSpPr>
        <p:spPr/>
        <p:txBody>
          <a:bodyPr/>
          <a:lstStyle/>
          <a:p>
            <a:fld id="{93B2FC2F-7273-483C-903D-E14B4222D01E}" type="slidenum">
              <a:rPr lang="mk-MK" smtClean="0"/>
              <a:pPr/>
              <a:t>‹#›</a:t>
            </a:fld>
            <a:endParaRPr lang="mk-MK"/>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mk-MK"/>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mk-MK"/>
          </a:p>
        </p:txBody>
      </p:sp>
      <p:sp>
        <p:nvSpPr>
          <p:cNvPr id="4" name="Date Placeholder 3"/>
          <p:cNvSpPr>
            <a:spLocks noGrp="1"/>
          </p:cNvSpPr>
          <p:nvPr>
            <p:ph type="dt" sz="half" idx="10"/>
          </p:nvPr>
        </p:nvSpPr>
        <p:spPr/>
        <p:txBody>
          <a:bodyPr/>
          <a:lstStyle/>
          <a:p>
            <a:r>
              <a:rPr lang="mk-MK"/>
              <a:t>11.09.2013</a:t>
            </a:r>
          </a:p>
        </p:txBody>
      </p:sp>
      <p:sp>
        <p:nvSpPr>
          <p:cNvPr id="5" name="Footer Placeholder 4"/>
          <p:cNvSpPr>
            <a:spLocks noGrp="1"/>
          </p:cNvSpPr>
          <p:nvPr>
            <p:ph type="ftr" sz="quarter" idx="11"/>
          </p:nvPr>
        </p:nvSpPr>
        <p:spPr/>
        <p:txBody>
          <a:bodyPr/>
          <a:lstStyle/>
          <a:p>
            <a:r>
              <a:rPr lang="en-US"/>
              <a:t>27th SWG Assembly Session</a:t>
            </a:r>
            <a:endParaRPr lang="mk-MK"/>
          </a:p>
        </p:txBody>
      </p:sp>
      <p:sp>
        <p:nvSpPr>
          <p:cNvPr id="6" name="Slide Number Placeholder 5"/>
          <p:cNvSpPr>
            <a:spLocks noGrp="1"/>
          </p:cNvSpPr>
          <p:nvPr>
            <p:ph type="sldNum" sz="quarter" idx="12"/>
          </p:nvPr>
        </p:nvSpPr>
        <p:spPr/>
        <p:txBody>
          <a:bodyPr/>
          <a:lstStyle/>
          <a:p>
            <a:fld id="{93B2FC2F-7273-483C-903D-E14B4222D01E}" type="slidenum">
              <a:rPr lang="mk-MK" smtClean="0"/>
              <a:pPr/>
              <a:t>‹#›</a:t>
            </a:fld>
            <a:endParaRPr lang="mk-MK"/>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w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99">
            <a:alpha val="0"/>
          </a:srgb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mk-MK"/>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mk-MK"/>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mk-MK"/>
              <a:t>11.09.2013</a:t>
            </a: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27th SWG Assembly Session</a:t>
            </a:r>
            <a:endParaRPr lang="mk-MK"/>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B2FC2F-7273-483C-903D-E14B4222D01E}" type="slidenum">
              <a:rPr lang="mk-MK" smtClean="0"/>
              <a:pPr/>
              <a:t>‹#›</a:t>
            </a:fld>
            <a:endParaRPr lang="mk-MK"/>
          </a:p>
        </p:txBody>
      </p:sp>
      <p:pic>
        <p:nvPicPr>
          <p:cNvPr id="7" name="Grafik 31"/>
          <p:cNvPicPr/>
          <p:nvPr userDrawn="1"/>
        </p:nvPicPr>
        <p:blipFill>
          <a:blip r:embed="rId13" cstate="print">
            <a:extLst>
              <a:ext uri="{28A0092B-C50C-407E-A947-70E740481C1C}">
                <a14:useLocalDpi xmlns:a14="http://schemas.microsoft.com/office/drawing/2010/main" xmlns="" val="0"/>
              </a:ext>
            </a:extLst>
          </a:blip>
          <a:stretch>
            <a:fillRect/>
          </a:stretch>
        </p:blipFill>
        <p:spPr>
          <a:xfrm>
            <a:off x="6728043" y="6245686"/>
            <a:ext cx="1163320" cy="647700"/>
          </a:xfrm>
          <a:prstGeom prst="rect">
            <a:avLst/>
          </a:prstGeom>
        </p:spPr>
      </p:pic>
      <p:pic>
        <p:nvPicPr>
          <p:cNvPr id="8" name="Picture 7" descr="gizlogo-unternehmen-de-4c"/>
          <p:cNvPicPr/>
          <p:nvPr userDrawn="1"/>
        </p:nvPicPr>
        <p:blipFill>
          <a:blip r:embed="rId14" cstate="print">
            <a:extLst>
              <a:ext uri="{28A0092B-C50C-407E-A947-70E740481C1C}">
                <a14:useLocalDpi xmlns:a14="http://schemas.microsoft.com/office/drawing/2010/main" xmlns="" val="0"/>
              </a:ext>
            </a:extLst>
          </a:blip>
          <a:srcRect t="2936" b="-2582"/>
          <a:stretch>
            <a:fillRect/>
          </a:stretch>
        </p:blipFill>
        <p:spPr bwMode="auto">
          <a:xfrm>
            <a:off x="7891363" y="6323965"/>
            <a:ext cx="1284605" cy="534035"/>
          </a:xfrm>
          <a:prstGeom prst="rect">
            <a:avLst/>
          </a:prstGeom>
          <a:noFill/>
          <a:ln>
            <a:noFill/>
          </a:ln>
        </p:spPr>
      </p:pic>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mk-M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092280" y="2799906"/>
            <a:ext cx="7439290" cy="1470025"/>
          </a:xfrm>
        </p:spPr>
        <p:txBody>
          <a:bodyPr>
            <a:noAutofit/>
          </a:bodyPr>
          <a:lstStyle/>
          <a:p>
            <a:r>
              <a:rPr lang="en-GB" sz="3200" dirty="0">
                <a:latin typeface="Arial" panose="020B0604020202020204" pitchFamily="34" charset="0"/>
                <a:cs typeface="Arial" panose="020B0604020202020204" pitchFamily="34" charset="0"/>
              </a:rPr>
              <a:t/>
            </a:r>
            <a:br>
              <a:rPr lang="en-GB" sz="3200" dirty="0">
                <a:latin typeface="Arial" panose="020B0604020202020204" pitchFamily="34" charset="0"/>
                <a:cs typeface="Arial" panose="020B0604020202020204" pitchFamily="34" charset="0"/>
              </a:rPr>
            </a:br>
            <a:r>
              <a:rPr lang="en-GB" sz="3200" dirty="0">
                <a:latin typeface="Arial" panose="020B0604020202020204" pitchFamily="34" charset="0"/>
                <a:cs typeface="Arial" panose="020B0604020202020204" pitchFamily="34" charset="0"/>
              </a:rPr>
              <a:t/>
            </a:r>
            <a:br>
              <a:rPr lang="en-GB" sz="3200" dirty="0">
                <a:latin typeface="Arial" panose="020B0604020202020204" pitchFamily="34" charset="0"/>
                <a:cs typeface="Arial" panose="020B0604020202020204" pitchFamily="34" charset="0"/>
              </a:rPr>
            </a:br>
            <a:r>
              <a:rPr lang="en-GB" sz="3200" dirty="0">
                <a:latin typeface="Arial" panose="020B0604020202020204" pitchFamily="34" charset="0"/>
                <a:cs typeface="Arial" panose="020B0604020202020204" pitchFamily="34" charset="0"/>
              </a:rPr>
              <a:t/>
            </a:r>
            <a:br>
              <a:rPr lang="en-GB" sz="3200" dirty="0">
                <a:latin typeface="Arial" panose="020B0604020202020204" pitchFamily="34" charset="0"/>
                <a:cs typeface="Arial" panose="020B0604020202020204" pitchFamily="34" charset="0"/>
              </a:rPr>
            </a:br>
            <a:endParaRPr lang="mk-MK" sz="3000" b="1" dirty="0">
              <a:solidFill>
                <a:schemeClr val="accent6">
                  <a:lumMod val="75000"/>
                </a:schemeClr>
              </a:solidFill>
              <a:latin typeface="Arial" panose="020B0604020202020204" pitchFamily="34" charset="0"/>
              <a:ea typeface="Verdana" pitchFamily="34" charset="0"/>
              <a:cs typeface="Arial" panose="020B0604020202020204" pitchFamily="34" charset="0"/>
            </a:endParaRPr>
          </a:p>
        </p:txBody>
      </p:sp>
      <p:sp>
        <p:nvSpPr>
          <p:cNvPr id="3" name="Subtitle 2"/>
          <p:cNvSpPr>
            <a:spLocks noGrp="1"/>
          </p:cNvSpPr>
          <p:nvPr>
            <p:ph type="subTitle" idx="1"/>
          </p:nvPr>
        </p:nvSpPr>
        <p:spPr>
          <a:xfrm>
            <a:off x="1774458" y="3566470"/>
            <a:ext cx="7236296" cy="1257195"/>
          </a:xfrm>
        </p:spPr>
        <p:txBody>
          <a:bodyPr>
            <a:normAutofit/>
          </a:bodyPr>
          <a:lstStyle/>
          <a:p>
            <a:pPr>
              <a:lnSpc>
                <a:spcPct val="120000"/>
              </a:lnSpc>
            </a:pPr>
            <a:endParaRPr lang="en-US" sz="2000" b="1" dirty="0"/>
          </a:p>
          <a:p>
            <a:pPr>
              <a:lnSpc>
                <a:spcPct val="120000"/>
              </a:lnSpc>
            </a:pPr>
            <a:endParaRPr lang="en-US" sz="2000" b="1" dirty="0">
              <a:solidFill>
                <a:schemeClr val="tx2"/>
              </a:solidFill>
              <a:latin typeface="Arial" pitchFamily="34" charset="0"/>
              <a:ea typeface="Verdana" pitchFamily="34" charset="0"/>
              <a:cs typeface="Arial" pitchFamily="34" charset="0"/>
            </a:endParaRPr>
          </a:p>
        </p:txBody>
      </p:sp>
      <p:sp>
        <p:nvSpPr>
          <p:cNvPr id="10" name="Slide Number Placeholder 9"/>
          <p:cNvSpPr>
            <a:spLocks noGrp="1"/>
          </p:cNvSpPr>
          <p:nvPr>
            <p:ph type="sldNum" sz="quarter" idx="12"/>
          </p:nvPr>
        </p:nvSpPr>
        <p:spPr/>
        <p:txBody>
          <a:bodyPr/>
          <a:lstStyle/>
          <a:p>
            <a:fld id="{93B2FC2F-7273-483C-903D-E14B4222D01E}" type="slidenum">
              <a:rPr lang="mk-MK" smtClean="0"/>
              <a:pPr/>
              <a:t>1</a:t>
            </a:fld>
            <a:endParaRPr lang="mk-MK"/>
          </a:p>
        </p:txBody>
      </p:sp>
      <p:pic>
        <p:nvPicPr>
          <p:cNvPr id="7" name="Picture 6" descr="Banner_Wheet.jpg"/>
          <p:cNvPicPr>
            <a:picLocks noChangeAspect="1"/>
          </p:cNvPicPr>
          <p:nvPr/>
        </p:nvPicPr>
        <p:blipFill>
          <a:blip r:embed="rId3" cstate="print">
            <a:lum bright="40000" contrast="-54000"/>
          </a:blip>
          <a:stretch>
            <a:fillRect/>
          </a:stretch>
        </p:blipFill>
        <p:spPr>
          <a:xfrm>
            <a:off x="28594" y="0"/>
            <a:ext cx="1685007" cy="6858000"/>
          </a:xfrm>
          <a:prstGeom prst="rect">
            <a:avLst/>
          </a:prstGeom>
          <a:ln>
            <a:noFill/>
          </a:ln>
          <a:effectLst>
            <a:softEdge rad="112500"/>
          </a:effectLst>
        </p:spPr>
      </p:pic>
      <p:sp>
        <p:nvSpPr>
          <p:cNvPr id="5" name="Rectangle 4"/>
          <p:cNvSpPr/>
          <p:nvPr/>
        </p:nvSpPr>
        <p:spPr>
          <a:xfrm>
            <a:off x="1685007" y="1560027"/>
            <a:ext cx="7138987" cy="369332"/>
          </a:xfrm>
          <a:prstGeom prst="rect">
            <a:avLst/>
          </a:prstGeom>
        </p:spPr>
        <p:txBody>
          <a:bodyPr wrap="square">
            <a:spAutoFit/>
          </a:bodyPr>
          <a:lstStyle/>
          <a:p>
            <a:pPr algn="ctr">
              <a:defRPr/>
            </a:pPr>
            <a:r>
              <a:rPr lang="en-US" dirty="0"/>
              <a:t> </a:t>
            </a:r>
            <a:endParaRPr lang="mk-MK" sz="3600" dirty="0">
              <a:latin typeface="Arial" panose="020B0604020202020204" pitchFamily="34" charset="0"/>
              <a:cs typeface="Arial" panose="020B0604020202020204" pitchFamily="34" charset="0"/>
            </a:endParaRPr>
          </a:p>
        </p:txBody>
      </p:sp>
      <p:sp>
        <p:nvSpPr>
          <p:cNvPr id="4" name="Rectangle 3"/>
          <p:cNvSpPr/>
          <p:nvPr/>
        </p:nvSpPr>
        <p:spPr>
          <a:xfrm>
            <a:off x="1907704" y="692696"/>
            <a:ext cx="6624736" cy="4832092"/>
          </a:xfrm>
          <a:prstGeom prst="rect">
            <a:avLst/>
          </a:prstGeom>
        </p:spPr>
        <p:txBody>
          <a:bodyPr wrap="square">
            <a:spAutoFit/>
          </a:bodyPr>
          <a:lstStyle/>
          <a:p>
            <a:pPr algn="ctr"/>
            <a:r>
              <a:rPr lang="en-GB" sz="3600" dirty="0"/>
              <a:t> </a:t>
            </a:r>
            <a:endParaRPr lang="mk-MK" sz="3600" dirty="0"/>
          </a:p>
          <a:p>
            <a:pPr algn="ctr"/>
            <a:r>
              <a:rPr lang="ru-RU" sz="3000" dirty="0"/>
              <a:t>Регионална проценка на примената на</a:t>
            </a:r>
          </a:p>
          <a:p>
            <a:pPr algn="ctr"/>
            <a:r>
              <a:rPr lang="ru-RU" sz="3000" dirty="0"/>
              <a:t>ЛЕАДЕР пристап</a:t>
            </a:r>
            <a:r>
              <a:rPr lang="mk-MK" sz="3000" dirty="0"/>
              <a:t>от</a:t>
            </a:r>
            <a:r>
              <a:rPr lang="ru-RU" sz="3000" dirty="0"/>
              <a:t> на земјите/териториите од  Западен Балкан</a:t>
            </a:r>
            <a:endParaRPr lang="en-US" sz="3000" dirty="0"/>
          </a:p>
          <a:p>
            <a:pPr algn="ctr"/>
            <a:r>
              <a:rPr lang="en-US" sz="3000" dirty="0"/>
              <a:t>“</a:t>
            </a:r>
            <a:r>
              <a:rPr lang="mk-MK" sz="3000" dirty="0"/>
              <a:t>Од локална иницијатива до водечки концепт во руралните средини</a:t>
            </a:r>
            <a:r>
              <a:rPr lang="en-US" sz="3000" dirty="0"/>
              <a:t>”</a:t>
            </a:r>
            <a:endParaRPr lang="ru-RU" sz="3000" dirty="0"/>
          </a:p>
          <a:p>
            <a:pPr algn="ctr"/>
            <a:endParaRPr lang="ru-RU" sz="3200" dirty="0"/>
          </a:p>
          <a:p>
            <a:pPr algn="ctr"/>
            <a:r>
              <a:rPr lang="ru-RU" sz="2400" dirty="0"/>
              <a:t>Февруари – Декември 2017 </a:t>
            </a:r>
          </a:p>
          <a:p>
            <a:pPr algn="ctr"/>
            <a:endParaRPr lang="en-US" sz="3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91680" y="274638"/>
            <a:ext cx="6995120" cy="778098"/>
          </a:xfrm>
        </p:spPr>
        <p:txBody>
          <a:bodyPr>
            <a:normAutofit/>
          </a:bodyPr>
          <a:lstStyle/>
          <a:p>
            <a:r>
              <a:rPr lang="mk-MK" sz="3600" b="1" dirty="0"/>
              <a:t>Цели</a:t>
            </a:r>
            <a:endParaRPr lang="en-US" sz="3600" b="1" dirty="0"/>
          </a:p>
        </p:txBody>
      </p:sp>
      <p:sp>
        <p:nvSpPr>
          <p:cNvPr id="3" name="Content Placeholder 2"/>
          <p:cNvSpPr>
            <a:spLocks noGrp="1"/>
          </p:cNvSpPr>
          <p:nvPr>
            <p:ph idx="1"/>
          </p:nvPr>
        </p:nvSpPr>
        <p:spPr>
          <a:xfrm>
            <a:off x="1547664" y="1268760"/>
            <a:ext cx="7488832" cy="5040560"/>
          </a:xfrm>
        </p:spPr>
        <p:txBody>
          <a:bodyPr>
            <a:normAutofit fontScale="92500" lnSpcReduction="20000"/>
          </a:bodyPr>
          <a:lstStyle/>
          <a:p>
            <a:pPr>
              <a:spcBef>
                <a:spcPts val="600"/>
              </a:spcBef>
            </a:pPr>
            <a:r>
              <a:rPr lang="mk-MK" sz="2700" dirty="0">
                <a:solidFill>
                  <a:schemeClr val="accent6">
                    <a:lumMod val="75000"/>
                  </a:schemeClr>
                </a:solidFill>
              </a:rPr>
              <a:t>Општа цел </a:t>
            </a:r>
            <a:r>
              <a:rPr lang="en-GB" sz="2700" dirty="0">
                <a:solidFill>
                  <a:schemeClr val="accent6">
                    <a:lumMod val="75000"/>
                  </a:schemeClr>
                </a:solidFill>
              </a:rPr>
              <a:t>:</a:t>
            </a:r>
          </a:p>
          <a:p>
            <a:pPr lvl="1" algn="just">
              <a:spcBef>
                <a:spcPts val="600"/>
              </a:spcBef>
            </a:pPr>
            <a:r>
              <a:rPr lang="ru-RU" sz="2200" dirty="0"/>
              <a:t>Да се подобри разбирањето на моменталната состојба и бариерите за ефективно спроведување на LEADER иницијативата</a:t>
            </a:r>
            <a:endParaRPr lang="en-US" sz="2200" dirty="0"/>
          </a:p>
          <a:p>
            <a:pPr>
              <a:spcBef>
                <a:spcPts val="600"/>
              </a:spcBef>
            </a:pPr>
            <a:r>
              <a:rPr lang="mk-MK" sz="2700" dirty="0">
                <a:solidFill>
                  <a:schemeClr val="accent6">
                    <a:lumMod val="75000"/>
                  </a:schemeClr>
                </a:solidFill>
              </a:rPr>
              <a:t>Специфични цели</a:t>
            </a:r>
            <a:r>
              <a:rPr lang="en-GB" sz="2700" dirty="0">
                <a:solidFill>
                  <a:schemeClr val="accent6">
                    <a:lumMod val="75000"/>
                  </a:schemeClr>
                </a:solidFill>
              </a:rPr>
              <a:t>: </a:t>
            </a:r>
          </a:p>
          <a:p>
            <a:pPr lvl="1">
              <a:spcBef>
                <a:spcPts val="600"/>
              </a:spcBef>
            </a:pPr>
            <a:r>
              <a:rPr lang="mk-MK" sz="2000" dirty="0"/>
              <a:t>Да се претстави моменталната состојба на LEADER во земјите / териториите во ЗБ од аспект на</a:t>
            </a:r>
            <a:endParaRPr lang="sr-Latn-RS" sz="2000" dirty="0"/>
          </a:p>
          <a:p>
            <a:pPr lvl="1">
              <a:spcBef>
                <a:spcPts val="600"/>
              </a:spcBef>
            </a:pPr>
            <a:endParaRPr lang="en-GB" sz="1000" dirty="0"/>
          </a:p>
          <a:p>
            <a:pPr lvl="2" algn="just"/>
            <a:r>
              <a:rPr lang="ru-RU" sz="1800" dirty="0"/>
              <a:t>споредбена анализа на политиката, регулаторната и институционалната рамка</a:t>
            </a:r>
          </a:p>
          <a:p>
            <a:pPr lvl="2" algn="just"/>
            <a:r>
              <a:rPr lang="mk-MK" sz="1800" dirty="0"/>
              <a:t>Проценка на расположливите  финансиски средства од домашни извори и донатори</a:t>
            </a:r>
            <a:endParaRPr lang="en-US" sz="1800" i="1" dirty="0"/>
          </a:p>
          <a:p>
            <a:pPr lvl="2" algn="just"/>
            <a:r>
              <a:rPr lang="mk-MK" sz="1800" dirty="0"/>
              <a:t>Преглед на активности кои веќе се спроведени за да се идентификуваат добрите практики од претходните акции и иницијативи и научени лекции</a:t>
            </a:r>
            <a:endParaRPr lang="sr-Latn-RS" sz="1800" i="1" dirty="0"/>
          </a:p>
          <a:p>
            <a:pPr lvl="2"/>
            <a:endParaRPr lang="en-GB" sz="1000" i="1" dirty="0"/>
          </a:p>
          <a:p>
            <a:pPr lvl="1">
              <a:spcBef>
                <a:spcPts val="600"/>
              </a:spcBef>
            </a:pPr>
            <a:r>
              <a:rPr lang="mk-MK" sz="2000" dirty="0"/>
              <a:t>Да се извлечат заклучоци од наодите за специфичните потреби, предизвици и ограничувања за секоја од земјите/териториите и да се дадат препораки</a:t>
            </a:r>
            <a:endParaRPr lang="en-GB" sz="2000" dirty="0"/>
          </a:p>
          <a:p>
            <a:endParaRPr lang="en-GB" sz="2400" dirty="0"/>
          </a:p>
        </p:txBody>
      </p:sp>
      <p:sp>
        <p:nvSpPr>
          <p:cNvPr id="5" name="Slide Number Placeholder 4"/>
          <p:cNvSpPr>
            <a:spLocks noGrp="1"/>
          </p:cNvSpPr>
          <p:nvPr>
            <p:ph type="sldNum" sz="quarter" idx="12"/>
          </p:nvPr>
        </p:nvSpPr>
        <p:spPr/>
        <p:txBody>
          <a:bodyPr/>
          <a:lstStyle/>
          <a:p>
            <a:fld id="{93B2FC2F-7273-483C-903D-E14B4222D01E}" type="slidenum">
              <a:rPr lang="mk-MK" smtClean="0"/>
              <a:pPr/>
              <a:t>2</a:t>
            </a:fld>
            <a:endParaRPr lang="mk-MK"/>
          </a:p>
        </p:txBody>
      </p:sp>
      <p:pic>
        <p:nvPicPr>
          <p:cNvPr id="6" name="Picture 5" descr="Banner_Wheet.jpg"/>
          <p:cNvPicPr>
            <a:picLocks noChangeAspect="1"/>
          </p:cNvPicPr>
          <p:nvPr/>
        </p:nvPicPr>
        <p:blipFill>
          <a:blip r:embed="rId3" cstate="print">
            <a:lum bright="40000" contrast="-54000"/>
          </a:blip>
          <a:stretch>
            <a:fillRect/>
          </a:stretch>
        </p:blipFill>
        <p:spPr>
          <a:xfrm>
            <a:off x="1" y="0"/>
            <a:ext cx="1259632" cy="6858000"/>
          </a:xfrm>
          <a:prstGeom prst="rect">
            <a:avLst/>
          </a:prstGeom>
          <a:ln>
            <a:noFill/>
          </a:ln>
          <a:effectLst>
            <a:softEdge rad="112500"/>
          </a:effectLst>
        </p:spPr>
      </p:pic>
    </p:spTree>
    <p:extLst>
      <p:ext uri="{BB962C8B-B14F-4D97-AF65-F5344CB8AC3E}">
        <p14:creationId xmlns:p14="http://schemas.microsoft.com/office/powerpoint/2010/main" xmlns="" val="26232264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k-MK" dirty="0"/>
              <a:t>Вклучени земји/територии</a:t>
            </a:r>
          </a:p>
        </p:txBody>
      </p:sp>
      <p:sp>
        <p:nvSpPr>
          <p:cNvPr id="3" name="Content Placeholder 2"/>
          <p:cNvSpPr>
            <a:spLocks noGrp="1"/>
          </p:cNvSpPr>
          <p:nvPr>
            <p:ph idx="1"/>
          </p:nvPr>
        </p:nvSpPr>
        <p:spPr/>
        <p:txBody>
          <a:bodyPr/>
          <a:lstStyle/>
          <a:p>
            <a:r>
              <a:rPr lang="mk-MK" dirty="0"/>
              <a:t>Албанија</a:t>
            </a:r>
          </a:p>
          <a:p>
            <a:r>
              <a:rPr lang="mk-MK" dirty="0"/>
              <a:t>Босна и Херцеговина</a:t>
            </a:r>
          </a:p>
          <a:p>
            <a:r>
              <a:rPr lang="mk-MK" dirty="0"/>
              <a:t>Република Српска</a:t>
            </a:r>
          </a:p>
          <a:p>
            <a:r>
              <a:rPr lang="mk-MK" dirty="0"/>
              <a:t>Косово</a:t>
            </a:r>
          </a:p>
          <a:p>
            <a:r>
              <a:rPr lang="mk-MK" dirty="0"/>
              <a:t>Македонија</a:t>
            </a:r>
          </a:p>
          <a:p>
            <a:r>
              <a:rPr lang="mk-MK" dirty="0"/>
              <a:t>Црна Гора</a:t>
            </a:r>
          </a:p>
          <a:p>
            <a:r>
              <a:rPr lang="mk-MK" dirty="0"/>
              <a:t>Србија</a:t>
            </a:r>
          </a:p>
        </p:txBody>
      </p:sp>
    </p:spTree>
    <p:extLst>
      <p:ext uri="{BB962C8B-B14F-4D97-AF65-F5344CB8AC3E}">
        <p14:creationId xmlns:p14="http://schemas.microsoft.com/office/powerpoint/2010/main" xmlns="" val="27047516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k-MK" dirty="0"/>
              <a:t>Методологија</a:t>
            </a:r>
            <a:endParaRPr lang="en-US" dirty="0"/>
          </a:p>
        </p:txBody>
      </p:sp>
      <p:sp>
        <p:nvSpPr>
          <p:cNvPr id="3" name="Content Placeholder 2"/>
          <p:cNvSpPr>
            <a:spLocks noGrp="1"/>
          </p:cNvSpPr>
          <p:nvPr>
            <p:ph idx="1"/>
          </p:nvPr>
        </p:nvSpPr>
        <p:spPr>
          <a:xfrm>
            <a:off x="1403648" y="1268760"/>
            <a:ext cx="7632848" cy="4741987"/>
          </a:xfrm>
        </p:spPr>
        <p:txBody>
          <a:bodyPr>
            <a:noAutofit/>
          </a:bodyPr>
          <a:lstStyle/>
          <a:p>
            <a:r>
              <a:rPr lang="mk-MK" sz="2700" dirty="0">
                <a:solidFill>
                  <a:schemeClr val="accent6">
                    <a:lumMod val="75000"/>
                  </a:schemeClr>
                </a:solidFill>
              </a:rPr>
              <a:t>Истражување врз основа на постоечки документи </a:t>
            </a:r>
            <a:r>
              <a:rPr lang="mk-MK" sz="2400" dirty="0"/>
              <a:t>за собирање на податоци и информации за LEADER иницијативите во земјите/териториите</a:t>
            </a:r>
            <a:endParaRPr lang="en-GB" sz="2400" dirty="0"/>
          </a:p>
          <a:p>
            <a:pPr algn="just"/>
            <a:r>
              <a:rPr lang="mk-MK" sz="2400" dirty="0">
                <a:solidFill>
                  <a:schemeClr val="accent6">
                    <a:lumMod val="75000"/>
                  </a:schemeClr>
                </a:solidFill>
              </a:rPr>
              <a:t>Беа спроведени интервјуа </a:t>
            </a:r>
            <a:r>
              <a:rPr lang="mk-MK" sz="2400" dirty="0"/>
              <a:t>со  одговорни лица/институции со цел да се добијат основни податоци за да се осигура целосен опфат и релевантност на  информациите </a:t>
            </a:r>
            <a:endParaRPr lang="en-GB" sz="2400" dirty="0"/>
          </a:p>
          <a:p>
            <a:r>
              <a:rPr lang="mk-MK" sz="2400" dirty="0">
                <a:solidFill>
                  <a:schemeClr val="accent6">
                    <a:lumMod val="75000"/>
                  </a:schemeClr>
                </a:solidFill>
              </a:rPr>
              <a:t>Студии на случај </a:t>
            </a:r>
            <a:r>
              <a:rPr lang="mk-MK" sz="2400" dirty="0"/>
              <a:t>б</a:t>
            </a:r>
            <a:r>
              <a:rPr lang="ru-RU" sz="2400" dirty="0"/>
              <a:t>еа користени за да се илустрират институциите, пристапот, типовите на партнерства и практики поврзани со LEADER во земјите од ЗБ  како и искуствата добиени од креаторите на политиките, експертите и засегнатите страни</a:t>
            </a:r>
            <a:endParaRPr lang="en-US" sz="2400" dirty="0"/>
          </a:p>
        </p:txBody>
      </p:sp>
    </p:spTree>
    <p:extLst>
      <p:ext uri="{BB962C8B-B14F-4D97-AF65-F5344CB8AC3E}">
        <p14:creationId xmlns:p14="http://schemas.microsoft.com/office/powerpoint/2010/main" xmlns="" val="24629860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47664" y="274638"/>
            <a:ext cx="7139136" cy="1066130"/>
          </a:xfrm>
        </p:spPr>
        <p:txBody>
          <a:bodyPr/>
          <a:lstStyle/>
          <a:p>
            <a:r>
              <a:rPr lang="mk-MK" dirty="0"/>
              <a:t>Вклучени страни</a:t>
            </a:r>
            <a:endParaRPr lang="en-US" dirty="0"/>
          </a:p>
        </p:txBody>
      </p:sp>
      <p:sp>
        <p:nvSpPr>
          <p:cNvPr id="3" name="Content Placeholder 2"/>
          <p:cNvSpPr>
            <a:spLocks noGrp="1"/>
          </p:cNvSpPr>
          <p:nvPr>
            <p:ph idx="1"/>
          </p:nvPr>
        </p:nvSpPr>
        <p:spPr>
          <a:xfrm>
            <a:off x="1619672" y="1340768"/>
            <a:ext cx="7272808" cy="4785395"/>
          </a:xfrm>
        </p:spPr>
        <p:txBody>
          <a:bodyPr>
            <a:normAutofit fontScale="77500" lnSpcReduction="20000"/>
          </a:bodyPr>
          <a:lstStyle/>
          <a:p>
            <a:pPr algn="just"/>
            <a:r>
              <a:rPr lang="en-US" dirty="0">
                <a:solidFill>
                  <a:schemeClr val="accent6">
                    <a:lumMod val="75000"/>
                  </a:schemeClr>
                </a:solidFill>
              </a:rPr>
              <a:t>SWG</a:t>
            </a:r>
            <a:r>
              <a:rPr lang="mk-MK" dirty="0">
                <a:solidFill>
                  <a:schemeClr val="accent6">
                    <a:lumMod val="75000"/>
                  </a:schemeClr>
                </a:solidFill>
              </a:rPr>
              <a:t> </a:t>
            </a:r>
            <a:r>
              <a:rPr lang="en-US" dirty="0"/>
              <a:t>–</a:t>
            </a:r>
            <a:r>
              <a:rPr lang="mk-MK" dirty="0"/>
              <a:t> ги идентификуваше експертите и ги координираше активностите за потребите на студијата </a:t>
            </a:r>
          </a:p>
          <a:p>
            <a:r>
              <a:rPr lang="en-US" dirty="0">
                <a:solidFill>
                  <a:schemeClr val="accent6">
                    <a:lumMod val="75000"/>
                  </a:schemeClr>
                </a:solidFill>
              </a:rPr>
              <a:t>GIZ</a:t>
            </a:r>
            <a:r>
              <a:rPr lang="en-US" dirty="0"/>
              <a:t> –</a:t>
            </a:r>
            <a:r>
              <a:rPr lang="mk-MK" dirty="0"/>
              <a:t>финансиска и меѓународна експертска  поддршка</a:t>
            </a:r>
            <a:endParaRPr lang="en-US" dirty="0"/>
          </a:p>
          <a:p>
            <a:pPr algn="just"/>
            <a:r>
              <a:rPr lang="en-US" dirty="0">
                <a:solidFill>
                  <a:schemeClr val="accent6">
                    <a:lumMod val="75000"/>
                  </a:schemeClr>
                </a:solidFill>
              </a:rPr>
              <a:t>5 </a:t>
            </a:r>
            <a:r>
              <a:rPr lang="mk-MK" dirty="0">
                <a:solidFill>
                  <a:schemeClr val="accent6">
                    <a:lumMod val="75000"/>
                  </a:schemeClr>
                </a:solidFill>
              </a:rPr>
              <a:t>национални експерти </a:t>
            </a:r>
            <a:r>
              <a:rPr lang="mk-MK" dirty="0"/>
              <a:t>од секоја од земјите вклучени во студијата кои ги подготвија националните извештаи</a:t>
            </a:r>
            <a:endParaRPr lang="en-US" dirty="0"/>
          </a:p>
          <a:p>
            <a:pPr algn="just"/>
            <a:r>
              <a:rPr lang="en-US" dirty="0">
                <a:solidFill>
                  <a:schemeClr val="accent6">
                    <a:lumMod val="75000"/>
                  </a:schemeClr>
                </a:solidFill>
              </a:rPr>
              <a:t>2 </a:t>
            </a:r>
            <a:r>
              <a:rPr lang="mk-MK" dirty="0">
                <a:solidFill>
                  <a:schemeClr val="accent6">
                    <a:lumMod val="75000"/>
                  </a:schemeClr>
                </a:solidFill>
              </a:rPr>
              <a:t>регионални експерти </a:t>
            </a:r>
            <a:r>
              <a:rPr lang="mk-MK" dirty="0"/>
              <a:t>кои ги координираа националните експерти ,ги подготвија националните извештаи за Македонија и Србија како и финалната регионална студија </a:t>
            </a:r>
            <a:r>
              <a:rPr lang="mk-MK" dirty="0">
                <a:solidFill>
                  <a:schemeClr val="accent6">
                    <a:lumMod val="75000"/>
                  </a:schemeClr>
                </a:solidFill>
              </a:rPr>
              <a:t>.</a:t>
            </a:r>
          </a:p>
          <a:p>
            <a:pPr algn="just"/>
            <a:r>
              <a:rPr lang="en-US" dirty="0"/>
              <a:t> </a:t>
            </a:r>
            <a:r>
              <a:rPr lang="en-US" dirty="0">
                <a:solidFill>
                  <a:schemeClr val="accent6">
                    <a:lumMod val="75000"/>
                  </a:schemeClr>
                </a:solidFill>
              </a:rPr>
              <a:t>1 </a:t>
            </a:r>
            <a:r>
              <a:rPr lang="mk-MK" dirty="0">
                <a:solidFill>
                  <a:schemeClr val="accent6">
                    <a:lumMod val="75000"/>
                  </a:schemeClr>
                </a:solidFill>
              </a:rPr>
              <a:t>меѓународен експерт </a:t>
            </a:r>
            <a:r>
              <a:rPr lang="en-US" dirty="0">
                <a:solidFill>
                  <a:schemeClr val="accent6">
                    <a:lumMod val="75000"/>
                  </a:schemeClr>
                </a:solidFill>
              </a:rPr>
              <a:t> </a:t>
            </a:r>
            <a:r>
              <a:rPr lang="en-US" dirty="0"/>
              <a:t>– </a:t>
            </a:r>
            <a:r>
              <a:rPr lang="mk-MK" dirty="0"/>
              <a:t>за поддршка и советување </a:t>
            </a:r>
            <a:endParaRPr lang="en-US" dirty="0"/>
          </a:p>
        </p:txBody>
      </p:sp>
    </p:spTree>
    <p:extLst>
      <p:ext uri="{BB962C8B-B14F-4D97-AF65-F5344CB8AC3E}">
        <p14:creationId xmlns:p14="http://schemas.microsoft.com/office/powerpoint/2010/main" xmlns="" val="24870393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63688" y="548680"/>
            <a:ext cx="6744599" cy="1584176"/>
          </a:xfrm>
        </p:spPr>
        <p:txBody>
          <a:bodyPr>
            <a:noAutofit/>
          </a:bodyPr>
          <a:lstStyle/>
          <a:p>
            <a:r>
              <a:rPr lang="mk-MK" sz="3600" dirty="0"/>
              <a:t>Постоечка состојба на ЛЕАДЕР пристапот во земјите/териториите  од ЗБ</a:t>
            </a:r>
          </a:p>
        </p:txBody>
      </p:sp>
      <p:sp>
        <p:nvSpPr>
          <p:cNvPr id="3" name="Subtitle 2"/>
          <p:cNvSpPr>
            <a:spLocks noGrp="1"/>
          </p:cNvSpPr>
          <p:nvPr>
            <p:ph type="subTitle" idx="1"/>
          </p:nvPr>
        </p:nvSpPr>
        <p:spPr>
          <a:xfrm>
            <a:off x="1547664" y="2348880"/>
            <a:ext cx="7344816" cy="3888432"/>
          </a:xfrm>
        </p:spPr>
        <p:txBody>
          <a:bodyPr>
            <a:normAutofit fontScale="85000" lnSpcReduction="20000"/>
          </a:bodyPr>
          <a:lstStyle/>
          <a:p>
            <a:pPr marL="457200" indent="-457200" algn="just">
              <a:buFont typeface="Arial" panose="020B0604020202020204" pitchFamily="34" charset="0"/>
              <a:buChar char="•"/>
            </a:pPr>
            <a:r>
              <a:rPr lang="ru-RU" dirty="0">
                <a:solidFill>
                  <a:schemeClr val="tx1"/>
                </a:solidFill>
              </a:rPr>
              <a:t>ЛИДЕР во националните, стратешките и програмските документи</a:t>
            </a:r>
          </a:p>
          <a:p>
            <a:pPr marL="457200" indent="-457200" algn="just">
              <a:buFont typeface="Arial" panose="020B0604020202020204" pitchFamily="34" charset="0"/>
              <a:buChar char="•"/>
            </a:pPr>
            <a:r>
              <a:rPr lang="mk-MK" dirty="0">
                <a:solidFill>
                  <a:schemeClr val="tx1"/>
                </a:solidFill>
              </a:rPr>
              <a:t>Институционални структури  и правни процедури за имплементација </a:t>
            </a:r>
            <a:r>
              <a:rPr lang="mk-MK">
                <a:solidFill>
                  <a:schemeClr val="tx1"/>
                </a:solidFill>
              </a:rPr>
              <a:t>на LEADER</a:t>
            </a:r>
            <a:endParaRPr lang="mk-MK" dirty="0">
              <a:solidFill>
                <a:schemeClr val="tx1"/>
              </a:solidFill>
            </a:endParaRPr>
          </a:p>
          <a:p>
            <a:pPr marL="457200" indent="-457200" algn="just">
              <a:buFont typeface="Arial" panose="020B0604020202020204" pitchFamily="34" charset="0"/>
              <a:buChar char="•"/>
            </a:pPr>
            <a:r>
              <a:rPr lang="mk-MK" dirty="0">
                <a:solidFill>
                  <a:schemeClr val="tx1"/>
                </a:solidFill>
              </a:rPr>
              <a:t>Правна рамка за имплементација на LEADER</a:t>
            </a:r>
          </a:p>
          <a:p>
            <a:pPr marL="457200" indent="-457200" algn="just">
              <a:buFont typeface="Arial" panose="020B0604020202020204" pitchFamily="34" charset="0"/>
              <a:buChar char="•"/>
            </a:pPr>
            <a:r>
              <a:rPr lang="mk-MK" dirty="0">
                <a:solidFill>
                  <a:schemeClr val="tx1"/>
                </a:solidFill>
              </a:rPr>
              <a:t>Финансирање - (државна/донаторска подршка) </a:t>
            </a:r>
          </a:p>
          <a:p>
            <a:pPr marL="457200" indent="-457200" algn="just">
              <a:buFont typeface="Arial" panose="020B0604020202020204" pitchFamily="34" charset="0"/>
              <a:buChar char="•"/>
            </a:pPr>
            <a:r>
              <a:rPr lang="mk-MK" dirty="0">
                <a:solidFill>
                  <a:schemeClr val="tx1"/>
                </a:solidFill>
              </a:rPr>
              <a:t>Претходни иницијативи и научени лекции</a:t>
            </a:r>
          </a:p>
          <a:p>
            <a:pPr marL="457200" indent="-457200" algn="just">
              <a:buFont typeface="Arial" panose="020B0604020202020204" pitchFamily="34" charset="0"/>
              <a:buChar char="•"/>
            </a:pPr>
            <a:r>
              <a:rPr lang="mk-MK" dirty="0">
                <a:solidFill>
                  <a:schemeClr val="tx1"/>
                </a:solidFill>
              </a:rPr>
              <a:t>Заклучоци и препораки (институционални, политики, локално)</a:t>
            </a:r>
          </a:p>
          <a:p>
            <a:pPr algn="just"/>
            <a:endParaRPr lang="mk-MK" dirty="0">
              <a:solidFill>
                <a:schemeClr val="tx1"/>
              </a:solidFill>
            </a:endParaRPr>
          </a:p>
          <a:p>
            <a:pPr marL="457200" indent="-457200" algn="just">
              <a:buFont typeface="Arial" panose="020B0604020202020204" pitchFamily="34" charset="0"/>
              <a:buChar char="•"/>
            </a:pPr>
            <a:endParaRPr lang="mk-MK" dirty="0">
              <a:solidFill>
                <a:schemeClr val="tx1"/>
              </a:solidFill>
            </a:endParaRPr>
          </a:p>
        </p:txBody>
      </p:sp>
      <p:sp>
        <p:nvSpPr>
          <p:cNvPr id="4" name="Footer Placeholder 3"/>
          <p:cNvSpPr>
            <a:spLocks noGrp="1"/>
          </p:cNvSpPr>
          <p:nvPr>
            <p:ph type="ftr" sz="quarter" idx="11"/>
          </p:nvPr>
        </p:nvSpPr>
        <p:spPr/>
        <p:txBody>
          <a:bodyPr/>
          <a:lstStyle/>
          <a:p>
            <a:r>
              <a:rPr lang="en-US"/>
              <a:t>27th SWG Assembly Session</a:t>
            </a:r>
            <a:endParaRPr lang="mk-MK"/>
          </a:p>
        </p:txBody>
      </p:sp>
      <p:sp>
        <p:nvSpPr>
          <p:cNvPr id="5" name="Slide Number Placeholder 4"/>
          <p:cNvSpPr>
            <a:spLocks noGrp="1"/>
          </p:cNvSpPr>
          <p:nvPr>
            <p:ph type="sldNum" sz="quarter" idx="12"/>
          </p:nvPr>
        </p:nvSpPr>
        <p:spPr/>
        <p:txBody>
          <a:bodyPr/>
          <a:lstStyle/>
          <a:p>
            <a:fld id="{93B2FC2F-7273-483C-903D-E14B4222D01E}" type="slidenum">
              <a:rPr lang="mk-MK" smtClean="0"/>
              <a:pPr/>
              <a:t>6</a:t>
            </a:fld>
            <a:endParaRPr lang="mk-MK"/>
          </a:p>
        </p:txBody>
      </p:sp>
    </p:spTree>
    <p:extLst>
      <p:ext uri="{BB962C8B-B14F-4D97-AF65-F5344CB8AC3E}">
        <p14:creationId xmlns:p14="http://schemas.microsoft.com/office/powerpoint/2010/main" xmlns="" val="27476514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91680" y="404664"/>
            <a:ext cx="6744599" cy="1470025"/>
          </a:xfrm>
        </p:spPr>
        <p:txBody>
          <a:bodyPr>
            <a:normAutofit fontScale="90000"/>
          </a:bodyPr>
          <a:lstStyle/>
          <a:p>
            <a:pPr lvl="0">
              <a:spcBef>
                <a:spcPct val="20000"/>
              </a:spcBef>
            </a:pPr>
            <a:r>
              <a:rPr lang="ru-RU" sz="3200" dirty="0">
                <a:solidFill>
                  <a:prstClr val="black"/>
                </a:solidFill>
                <a:ea typeface="+mn-ea"/>
                <a:cs typeface="+mn-cs"/>
              </a:rPr>
              <a:t>ЛИДЕР во националните, стратешките и програмските документи</a:t>
            </a:r>
            <a:r>
              <a:rPr lang="en-US" sz="3200" dirty="0">
                <a:solidFill>
                  <a:prstClr val="black"/>
                </a:solidFill>
                <a:ea typeface="+mn-ea"/>
                <a:cs typeface="+mn-cs"/>
              </a:rPr>
              <a:t> </a:t>
            </a:r>
            <a:r>
              <a:rPr lang="mk-MK" sz="3200" dirty="0">
                <a:solidFill>
                  <a:prstClr val="black"/>
                </a:solidFill>
                <a:ea typeface="+mn-ea"/>
                <a:cs typeface="+mn-cs"/>
              </a:rPr>
              <a:t>во РМ </a:t>
            </a:r>
            <a:r>
              <a:rPr lang="ru-RU" sz="3200" dirty="0">
                <a:solidFill>
                  <a:prstClr val="black"/>
                </a:solidFill>
                <a:ea typeface="+mn-ea"/>
                <a:cs typeface="+mn-cs"/>
              </a:rPr>
              <a:t/>
            </a:r>
            <a:br>
              <a:rPr lang="ru-RU" sz="3200" dirty="0">
                <a:solidFill>
                  <a:prstClr val="black"/>
                </a:solidFill>
                <a:ea typeface="+mn-ea"/>
                <a:cs typeface="+mn-cs"/>
              </a:rPr>
            </a:br>
            <a:endParaRPr lang="mk-MK" dirty="0"/>
          </a:p>
        </p:txBody>
      </p:sp>
      <p:sp>
        <p:nvSpPr>
          <p:cNvPr id="3" name="Subtitle 2"/>
          <p:cNvSpPr>
            <a:spLocks noGrp="1"/>
          </p:cNvSpPr>
          <p:nvPr>
            <p:ph type="subTitle" idx="1"/>
          </p:nvPr>
        </p:nvSpPr>
        <p:spPr>
          <a:xfrm>
            <a:off x="1713600" y="1700808"/>
            <a:ext cx="6818840" cy="4176464"/>
          </a:xfrm>
        </p:spPr>
        <p:txBody>
          <a:bodyPr>
            <a:normAutofit/>
          </a:bodyPr>
          <a:lstStyle/>
          <a:p>
            <a:pPr algn="just"/>
            <a:r>
              <a:rPr lang="mk-MK" sz="2400" b="1" dirty="0">
                <a:solidFill>
                  <a:schemeClr val="tx1"/>
                </a:solidFill>
              </a:rPr>
              <a:t>НСЗРР</a:t>
            </a:r>
            <a:r>
              <a:rPr lang="mk-MK" sz="2400" dirty="0">
                <a:solidFill>
                  <a:schemeClr val="tx1"/>
                </a:solidFill>
              </a:rPr>
              <a:t>-</a:t>
            </a:r>
            <a:r>
              <a:rPr lang="mk-MK" sz="2400" dirty="0"/>
              <a:t> </a:t>
            </a:r>
            <a:r>
              <a:rPr lang="ru-RU" sz="2400" dirty="0">
                <a:solidFill>
                  <a:schemeClr val="tx1"/>
                </a:solidFill>
              </a:rPr>
              <a:t>Имплементација на LEADER пристапот со цел подобрување на животните услови во руралните средини</a:t>
            </a:r>
          </a:p>
          <a:p>
            <a:pPr algn="just"/>
            <a:r>
              <a:rPr lang="mk-MK" sz="2400" b="1" dirty="0">
                <a:solidFill>
                  <a:schemeClr val="tx1"/>
                </a:solidFill>
              </a:rPr>
              <a:t>Национална програма за рурален развој -</a:t>
            </a:r>
            <a:r>
              <a:rPr lang="mk-MK" sz="2400" dirty="0">
                <a:solidFill>
                  <a:schemeClr val="tx1"/>
                </a:solidFill>
              </a:rPr>
              <a:t>мерки за поддршка за имплементација на LEADER пристапот</a:t>
            </a:r>
          </a:p>
          <a:p>
            <a:pPr algn="just"/>
            <a:r>
              <a:rPr lang="mk-MK" sz="2400" b="1" dirty="0">
                <a:solidFill>
                  <a:schemeClr val="tx1"/>
                </a:solidFill>
              </a:rPr>
              <a:t>ИПАРД 2 - </a:t>
            </a:r>
            <a:r>
              <a:rPr lang="mk-MK" sz="2400" dirty="0">
                <a:solidFill>
                  <a:schemeClr val="tx1"/>
                </a:solidFill>
              </a:rPr>
              <a:t>предвидува воведување на LEADER</a:t>
            </a:r>
            <a:br>
              <a:rPr lang="mk-MK" sz="2400" dirty="0">
                <a:solidFill>
                  <a:schemeClr val="tx1"/>
                </a:solidFill>
              </a:rPr>
            </a:br>
            <a:r>
              <a:rPr lang="mk-MK" sz="2400" dirty="0">
                <a:solidFill>
                  <a:schemeClr val="tx1"/>
                </a:solidFill>
              </a:rPr>
              <a:t>Пристап како нова мерка во периодот на програмирање 2014-2020</a:t>
            </a:r>
            <a:endParaRPr lang="mk-MK" sz="2400" b="1" dirty="0">
              <a:solidFill>
                <a:schemeClr val="tx1"/>
              </a:solidFill>
            </a:endParaRPr>
          </a:p>
        </p:txBody>
      </p:sp>
      <p:sp>
        <p:nvSpPr>
          <p:cNvPr id="4" name="Footer Placeholder 3"/>
          <p:cNvSpPr>
            <a:spLocks noGrp="1"/>
          </p:cNvSpPr>
          <p:nvPr>
            <p:ph type="ftr" sz="quarter" idx="11"/>
          </p:nvPr>
        </p:nvSpPr>
        <p:spPr/>
        <p:txBody>
          <a:bodyPr/>
          <a:lstStyle/>
          <a:p>
            <a:r>
              <a:rPr lang="en-US"/>
              <a:t>27th SWG Assembly Session</a:t>
            </a:r>
            <a:endParaRPr lang="mk-MK"/>
          </a:p>
        </p:txBody>
      </p:sp>
      <p:sp>
        <p:nvSpPr>
          <p:cNvPr id="5" name="Slide Number Placeholder 4"/>
          <p:cNvSpPr>
            <a:spLocks noGrp="1"/>
          </p:cNvSpPr>
          <p:nvPr>
            <p:ph type="sldNum" sz="quarter" idx="12"/>
          </p:nvPr>
        </p:nvSpPr>
        <p:spPr/>
        <p:txBody>
          <a:bodyPr/>
          <a:lstStyle/>
          <a:p>
            <a:fld id="{93B2FC2F-7273-483C-903D-E14B4222D01E}" type="slidenum">
              <a:rPr lang="mk-MK" smtClean="0"/>
              <a:pPr/>
              <a:t>7</a:t>
            </a:fld>
            <a:endParaRPr lang="mk-MK"/>
          </a:p>
        </p:txBody>
      </p:sp>
    </p:spTree>
    <p:extLst>
      <p:ext uri="{BB962C8B-B14F-4D97-AF65-F5344CB8AC3E}">
        <p14:creationId xmlns:p14="http://schemas.microsoft.com/office/powerpoint/2010/main" xmlns="" val="20219559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mk-MK" dirty="0"/>
              <a:t>Институционална и правна поставеност </a:t>
            </a:r>
          </a:p>
        </p:txBody>
      </p:sp>
      <p:sp>
        <p:nvSpPr>
          <p:cNvPr id="3" name="Content Placeholder 2"/>
          <p:cNvSpPr>
            <a:spLocks noGrp="1"/>
          </p:cNvSpPr>
          <p:nvPr>
            <p:ph idx="1"/>
          </p:nvPr>
        </p:nvSpPr>
        <p:spPr/>
        <p:txBody>
          <a:bodyPr>
            <a:normAutofit fontScale="92500" lnSpcReduction="10000"/>
          </a:bodyPr>
          <a:lstStyle/>
          <a:p>
            <a:r>
              <a:rPr lang="ru-RU" sz="2800" b="1" dirty="0"/>
              <a:t>МЗШВ</a:t>
            </a:r>
            <a:r>
              <a:rPr lang="ru-RU" sz="2800" dirty="0"/>
              <a:t> е одговорна институција за развој и имплементација на ЛЕАДЕР пристапот</a:t>
            </a:r>
          </a:p>
          <a:p>
            <a:r>
              <a:rPr lang="mk-MK" sz="2800" b="1" dirty="0"/>
              <a:t>Граѓански сектор </a:t>
            </a:r>
            <a:r>
              <a:rPr lang="mk-MK" sz="2800" dirty="0"/>
              <a:t>- Мрежа за рурален развој на Република Македонија</a:t>
            </a:r>
          </a:p>
          <a:p>
            <a:r>
              <a:rPr lang="mk-MK" sz="2800" b="1" dirty="0"/>
              <a:t>Донатори</a:t>
            </a:r>
            <a:r>
              <a:rPr lang="mk-MK" sz="2800" dirty="0"/>
              <a:t>: </a:t>
            </a:r>
            <a:r>
              <a:rPr lang="en-US" sz="2800" dirty="0"/>
              <a:t>USAID</a:t>
            </a:r>
            <a:r>
              <a:rPr lang="mk-MK" sz="2800" dirty="0"/>
              <a:t>- Проект за експанзија на мали бизниси</a:t>
            </a:r>
            <a:r>
              <a:rPr lang="en-US" sz="2800" dirty="0"/>
              <a:t> (SBEP) </a:t>
            </a:r>
            <a:endParaRPr lang="mk-MK" sz="2800" dirty="0"/>
          </a:p>
          <a:p>
            <a:r>
              <a:rPr lang="mk-MK" sz="2800" b="1" dirty="0"/>
              <a:t>16 локални акциони групи </a:t>
            </a:r>
            <a:r>
              <a:rPr lang="mk-MK" sz="2800" dirty="0"/>
              <a:t>(регистрирани како граѓански организации)</a:t>
            </a:r>
          </a:p>
          <a:p>
            <a:r>
              <a:rPr lang="mk-MK" sz="2800" b="1" dirty="0"/>
              <a:t>73%</a:t>
            </a:r>
            <a:r>
              <a:rPr lang="mk-MK" sz="2800" dirty="0"/>
              <a:t> од целата рурална територија на Македонија  (61 општина)</a:t>
            </a:r>
            <a:br>
              <a:rPr lang="mk-MK" sz="2800" dirty="0"/>
            </a:br>
            <a:endParaRPr lang="mk-MK" sz="2800" dirty="0"/>
          </a:p>
        </p:txBody>
      </p:sp>
    </p:spTree>
    <p:extLst>
      <p:ext uri="{BB962C8B-B14F-4D97-AF65-F5344CB8AC3E}">
        <p14:creationId xmlns:p14="http://schemas.microsoft.com/office/powerpoint/2010/main" xmlns="" val="16045572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k-MK" dirty="0"/>
              <a:t>Мапа на ЛАГ во РМ</a:t>
            </a:r>
          </a:p>
        </p:txBody>
      </p:sp>
      <p:pic>
        <p:nvPicPr>
          <p:cNvPr id="1026" name="Picture 2"/>
          <p:cNvPicPr>
            <a:picLocks noGrp="1" noChangeAspect="1" noChangeArrowheads="1"/>
          </p:cNvPicPr>
          <p:nvPr>
            <p:ph idx="1"/>
          </p:nvPr>
        </p:nvPicPr>
        <p:blipFill>
          <a:blip r:embed="rId3" cstate="print">
            <a:extLst>
              <a:ext uri="{28A0092B-C50C-407E-A947-70E740481C1C}">
                <a14:useLocalDpi xmlns:a14="http://schemas.microsoft.com/office/drawing/2010/main" xmlns="" val="0"/>
              </a:ext>
            </a:extLst>
          </a:blip>
          <a:srcRect/>
          <a:stretch>
            <a:fillRect/>
          </a:stretch>
        </p:blipFill>
        <p:spPr bwMode="auto">
          <a:xfrm>
            <a:off x="1907704" y="1453118"/>
            <a:ext cx="6624735" cy="4784193"/>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9782819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k-MK" dirty="0"/>
              <a:t>Правна рамка </a:t>
            </a:r>
          </a:p>
        </p:txBody>
      </p:sp>
      <p:sp>
        <p:nvSpPr>
          <p:cNvPr id="3" name="Content Placeholder 2"/>
          <p:cNvSpPr>
            <a:spLocks noGrp="1"/>
          </p:cNvSpPr>
          <p:nvPr>
            <p:ph idx="1"/>
          </p:nvPr>
        </p:nvSpPr>
        <p:spPr/>
        <p:txBody>
          <a:bodyPr>
            <a:normAutofit lnSpcReduction="10000"/>
          </a:bodyPr>
          <a:lstStyle/>
          <a:p>
            <a:r>
              <a:rPr lang="mk-MK" sz="2000" dirty="0"/>
              <a:t>Основните дефиниции на ЛЕАДЕР се во рамките на Законот за земјоделство и рурален развој  (членови 87, 88 и 89)</a:t>
            </a:r>
          </a:p>
          <a:p>
            <a:r>
              <a:rPr lang="en-US" sz="2000" dirty="0"/>
              <a:t>П</a:t>
            </a:r>
            <a:r>
              <a:rPr lang="mk-MK" sz="2000" dirty="0"/>
              <a:t>равилник за деталните услови за регистрирање во регистрите на ЛАГ постапка за регистрација , потребна документација  и начин на водење на регистрите </a:t>
            </a:r>
          </a:p>
          <a:p>
            <a:r>
              <a:rPr lang="mk-MK" sz="2000" dirty="0"/>
              <a:t> Правилник за содржината и методологијата за подготовка на стратегии за локален развој на руралните подрачја и начинот на нивно одобрување </a:t>
            </a:r>
          </a:p>
          <a:p>
            <a:r>
              <a:rPr lang="en-US" sz="2000" dirty="0"/>
              <a:t>NIMS - </a:t>
            </a:r>
            <a:r>
              <a:rPr lang="mk-MK" sz="2000" dirty="0"/>
              <a:t>Правилниците беа анализирани и прилагодени со прописите на ЕУ релевантни за LEADER (и CLLD) - (EU) </a:t>
            </a:r>
            <a:br>
              <a:rPr lang="mk-MK" sz="2000" dirty="0"/>
            </a:br>
            <a:r>
              <a:rPr lang="mk-MK" sz="2000" dirty="0"/>
              <a:t>1305/2013, (EU) 1303/2013</a:t>
            </a:r>
          </a:p>
          <a:p>
            <a:pPr marL="0" indent="0">
              <a:buNone/>
            </a:pPr>
            <a:r>
              <a:rPr lang="mk-MK" sz="2000" dirty="0"/>
              <a:t>Други релевантни закони</a:t>
            </a:r>
          </a:p>
          <a:p>
            <a:r>
              <a:rPr lang="mk-MK" sz="2000" dirty="0"/>
              <a:t>Закон за локална самоуправа </a:t>
            </a:r>
          </a:p>
          <a:p>
            <a:r>
              <a:rPr lang="mk-MK" sz="2000" dirty="0"/>
              <a:t>Закон за рамномерен регионален развој </a:t>
            </a:r>
          </a:p>
          <a:p>
            <a:endParaRPr lang="mk-MK" sz="2400" dirty="0"/>
          </a:p>
          <a:p>
            <a:endParaRPr lang="mk-MK" dirty="0"/>
          </a:p>
        </p:txBody>
      </p:sp>
    </p:spTree>
    <p:extLst>
      <p:ext uri="{BB962C8B-B14F-4D97-AF65-F5344CB8AC3E}">
        <p14:creationId xmlns:p14="http://schemas.microsoft.com/office/powerpoint/2010/main" xmlns="" val="581529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k-MK" dirty="0"/>
              <a:t>Финансирање</a:t>
            </a:r>
          </a:p>
        </p:txBody>
      </p:sp>
      <p:sp>
        <p:nvSpPr>
          <p:cNvPr id="3" name="Content Placeholder 2"/>
          <p:cNvSpPr>
            <a:spLocks noGrp="1"/>
          </p:cNvSpPr>
          <p:nvPr>
            <p:ph idx="1"/>
          </p:nvPr>
        </p:nvSpPr>
        <p:spPr/>
        <p:txBody>
          <a:bodyPr>
            <a:normAutofit fontScale="92500"/>
          </a:bodyPr>
          <a:lstStyle/>
          <a:p>
            <a:r>
              <a:rPr lang="ru-RU" dirty="0"/>
              <a:t>Главни донаторски организации:, УСАИД, СИДА, Швајцарска помош, ГИЗ, УНДП</a:t>
            </a:r>
          </a:p>
          <a:p>
            <a:r>
              <a:rPr lang="ru-RU" dirty="0"/>
              <a:t>Спроведувачи , МРР на РМ  ; Проект за експанзија на мали бизниси</a:t>
            </a:r>
            <a:r>
              <a:rPr lang="en-US" dirty="0"/>
              <a:t> –</a:t>
            </a:r>
            <a:r>
              <a:rPr lang="ru-RU" dirty="0"/>
              <a:t> </a:t>
            </a:r>
            <a:r>
              <a:rPr lang="en-US" dirty="0"/>
              <a:t>SBEP</a:t>
            </a:r>
          </a:p>
          <a:p>
            <a:r>
              <a:rPr lang="mk-MK" dirty="0"/>
              <a:t>Развој на капацитети,(обука, подготовка на стратегии, регистрирање на ЛАГ како правни субјекти) </a:t>
            </a:r>
          </a:p>
          <a:p>
            <a:r>
              <a:rPr lang="mk-MK" dirty="0"/>
              <a:t>Спроведување мали пилот проекти </a:t>
            </a:r>
          </a:p>
        </p:txBody>
      </p:sp>
    </p:spTree>
    <p:extLst>
      <p:ext uri="{BB962C8B-B14F-4D97-AF65-F5344CB8AC3E}">
        <p14:creationId xmlns:p14="http://schemas.microsoft.com/office/powerpoint/2010/main" xmlns="" val="3204029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mk-MK" dirty="0"/>
              <a:t>Претходни иницијативи и научени лекции </a:t>
            </a:r>
          </a:p>
        </p:txBody>
      </p:sp>
      <p:sp>
        <p:nvSpPr>
          <p:cNvPr id="3" name="Content Placeholder 2"/>
          <p:cNvSpPr>
            <a:spLocks noGrp="1"/>
          </p:cNvSpPr>
          <p:nvPr>
            <p:ph idx="1"/>
          </p:nvPr>
        </p:nvSpPr>
        <p:spPr/>
        <p:txBody>
          <a:bodyPr>
            <a:normAutofit/>
          </a:bodyPr>
          <a:lstStyle/>
          <a:p>
            <a:r>
              <a:rPr lang="ru-RU" dirty="0"/>
              <a:t>Активностите слични на LEADER  спроведени од МААСП -СИДА во 2009 година во 16 општини</a:t>
            </a:r>
          </a:p>
          <a:p>
            <a:r>
              <a:rPr lang="ru-RU" dirty="0"/>
              <a:t>МРР на РМ преку програмата </a:t>
            </a:r>
            <a:r>
              <a:rPr lang="en-US" dirty="0"/>
              <a:t>CIVICA Mobilitas </a:t>
            </a:r>
            <a:r>
              <a:rPr lang="mk-MK" dirty="0"/>
              <a:t>уште 5 општини 2010-2012</a:t>
            </a:r>
          </a:p>
          <a:p>
            <a:r>
              <a:rPr lang="mk-MK" dirty="0"/>
              <a:t>Процесот продолжи со активностите кои ги спроведува МРР и </a:t>
            </a:r>
            <a:r>
              <a:rPr lang="en-US" dirty="0"/>
              <a:t>USAID-</a:t>
            </a:r>
            <a:r>
              <a:rPr lang="mk-MK" dirty="0"/>
              <a:t> </a:t>
            </a:r>
            <a:r>
              <a:rPr lang="en-US" dirty="0"/>
              <a:t>SBEP -2012</a:t>
            </a:r>
            <a:endParaRPr lang="mk-MK" dirty="0"/>
          </a:p>
          <a:p>
            <a:endParaRPr lang="ru-RU" dirty="0"/>
          </a:p>
          <a:p>
            <a:endParaRPr lang="mk-MK" dirty="0"/>
          </a:p>
        </p:txBody>
      </p:sp>
    </p:spTree>
    <p:extLst>
      <p:ext uri="{BB962C8B-B14F-4D97-AF65-F5344CB8AC3E}">
        <p14:creationId xmlns:p14="http://schemas.microsoft.com/office/powerpoint/2010/main" xmlns="" val="35021455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3775B7B-428A-46C6-A9B6-35FEF72D6238}"/>
              </a:ext>
            </a:extLst>
          </p:cNvPr>
          <p:cNvSpPr>
            <a:spLocks noGrp="1"/>
          </p:cNvSpPr>
          <p:nvPr>
            <p:ph type="title"/>
          </p:nvPr>
        </p:nvSpPr>
        <p:spPr/>
        <p:txBody>
          <a:bodyPr/>
          <a:lstStyle/>
          <a:p>
            <a:r>
              <a:rPr lang="mk-MK" dirty="0"/>
              <a:t>Заклучоци и препораки</a:t>
            </a:r>
            <a:endParaRPr lang="en-US" dirty="0"/>
          </a:p>
        </p:txBody>
      </p:sp>
      <p:sp>
        <p:nvSpPr>
          <p:cNvPr id="3" name="Content Placeholder 2">
            <a:extLst>
              <a:ext uri="{FF2B5EF4-FFF2-40B4-BE49-F238E27FC236}">
                <a16:creationId xmlns:a16="http://schemas.microsoft.com/office/drawing/2014/main" xmlns="" id="{41F2F92B-8501-47E3-AC0B-CC8DF9787FE3}"/>
              </a:ext>
            </a:extLst>
          </p:cNvPr>
          <p:cNvSpPr>
            <a:spLocks noGrp="1"/>
          </p:cNvSpPr>
          <p:nvPr>
            <p:ph idx="1"/>
          </p:nvPr>
        </p:nvSpPr>
        <p:spPr/>
        <p:txBody>
          <a:bodyPr>
            <a:normAutofit fontScale="70000" lnSpcReduction="20000"/>
          </a:bodyPr>
          <a:lstStyle/>
          <a:p>
            <a:pPr marL="0" indent="0">
              <a:buNone/>
            </a:pPr>
            <a:r>
              <a:rPr lang="mk-MK" sz="4400" dirty="0"/>
              <a:t>Заклучоци</a:t>
            </a:r>
          </a:p>
          <a:p>
            <a:r>
              <a:rPr lang="mk-MK" dirty="0"/>
              <a:t>Евидентен интерес  и потреба за започнување на ЛЕАДЕР во РМ </a:t>
            </a:r>
          </a:p>
          <a:p>
            <a:r>
              <a:rPr lang="mk-MK" dirty="0"/>
              <a:t>МЗШВ е вклучено во процесот за развивање на потребните правни и административни процедури, </a:t>
            </a:r>
          </a:p>
          <a:p>
            <a:r>
              <a:rPr lang="mk-MK" dirty="0"/>
              <a:t>Повеќето активности за LEADER до сега се поддржани од различни донаторски организации, локални организации  и проекти </a:t>
            </a:r>
          </a:p>
          <a:p>
            <a:r>
              <a:rPr lang="ru-RU" dirty="0"/>
              <a:t>ЛАГ се с</a:t>
            </a:r>
            <a:r>
              <a:rPr lang="en-US"/>
              <a:t>e</a:t>
            </a:r>
            <a:r>
              <a:rPr lang="ru-RU"/>
              <a:t>уште  </a:t>
            </a:r>
            <a:r>
              <a:rPr lang="ru-RU" dirty="0"/>
              <a:t>организации  во зародиш</a:t>
            </a:r>
          </a:p>
          <a:p>
            <a:r>
              <a:rPr lang="mk-MK" dirty="0"/>
              <a:t>Се очекува ЕУ-фондовите за ЛЕАДЕР преку ИПАРД  да станат достапни можеби кон крај на 2019 година. </a:t>
            </a:r>
          </a:p>
          <a:p>
            <a:r>
              <a:rPr lang="ru-RU" dirty="0"/>
              <a:t>Немањето на континуирана  техничка и  финансисика  поддршка ќе доведе до губење на ресурсите вложени во процесот  на LEADER</a:t>
            </a:r>
          </a:p>
          <a:p>
            <a:pPr marL="0" indent="0">
              <a:buNone/>
            </a:pPr>
            <a:endParaRPr lang="mk-MK" dirty="0"/>
          </a:p>
          <a:p>
            <a:pPr algn="just"/>
            <a:endParaRPr lang="en-US" dirty="0"/>
          </a:p>
        </p:txBody>
      </p:sp>
    </p:spTree>
    <p:extLst>
      <p:ext uri="{BB962C8B-B14F-4D97-AF65-F5344CB8AC3E}">
        <p14:creationId xmlns:p14="http://schemas.microsoft.com/office/powerpoint/2010/main" xmlns="" val="37913903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4718B38-686B-4A14-B65F-202612C08037}"/>
              </a:ext>
            </a:extLst>
          </p:cNvPr>
          <p:cNvSpPr>
            <a:spLocks noGrp="1"/>
          </p:cNvSpPr>
          <p:nvPr>
            <p:ph type="title"/>
          </p:nvPr>
        </p:nvSpPr>
        <p:spPr/>
        <p:txBody>
          <a:bodyPr/>
          <a:lstStyle/>
          <a:p>
            <a:r>
              <a:rPr lang="mk-MK" dirty="0"/>
              <a:t> Препораки</a:t>
            </a:r>
            <a:endParaRPr lang="en-US" dirty="0"/>
          </a:p>
        </p:txBody>
      </p:sp>
      <p:sp>
        <p:nvSpPr>
          <p:cNvPr id="3" name="Content Placeholder 2">
            <a:extLst>
              <a:ext uri="{FF2B5EF4-FFF2-40B4-BE49-F238E27FC236}">
                <a16:creationId xmlns:a16="http://schemas.microsoft.com/office/drawing/2014/main" xmlns="" id="{3D299EFF-2A88-4E42-80F4-C9461F8ED865}"/>
              </a:ext>
            </a:extLst>
          </p:cNvPr>
          <p:cNvSpPr>
            <a:spLocks noGrp="1"/>
          </p:cNvSpPr>
          <p:nvPr>
            <p:ph idx="1"/>
          </p:nvPr>
        </p:nvSpPr>
        <p:spPr/>
        <p:txBody>
          <a:bodyPr>
            <a:normAutofit fontScale="77500" lnSpcReduction="20000"/>
          </a:bodyPr>
          <a:lstStyle/>
          <a:p>
            <a:pPr marL="0" indent="0">
              <a:buNone/>
            </a:pPr>
            <a:r>
              <a:rPr lang="ru-RU" u="sng" dirty="0"/>
              <a:t>Препораки за подобрување на институционалната поставеност</a:t>
            </a:r>
          </a:p>
          <a:p>
            <a:pPr algn="just"/>
            <a:r>
              <a:rPr lang="ru-RU" sz="2800" dirty="0"/>
              <a:t>Надградување на досегашните и идните активности за целосно спроведување на LEADER пристапот, </a:t>
            </a:r>
            <a:endParaRPr lang="ru-RU" sz="2800" u="sng" dirty="0"/>
          </a:p>
          <a:p>
            <a:pPr algn="just"/>
            <a:r>
              <a:rPr lang="mk-MK" sz="2800" dirty="0"/>
              <a:t>Воспоставување на канцеларија/лице одговорно за ЛЕАДЕР во МЗШВ</a:t>
            </a:r>
          </a:p>
          <a:p>
            <a:pPr algn="just"/>
            <a:r>
              <a:rPr lang="mk-MK" sz="2800" dirty="0"/>
              <a:t>Прилагодени обуки за лицата одговорни за ЛЕАДЕР во МЗШВ и АФПЗРР </a:t>
            </a:r>
          </a:p>
          <a:p>
            <a:pPr algn="just"/>
            <a:r>
              <a:rPr lang="ru-RU" sz="2800" dirty="0"/>
              <a:t>Формализирање на ЛЕАДЕР преку националната програма за РР (регистрирање на ЛАГ согласно правилниците и давање соодветна поддршка)</a:t>
            </a:r>
          </a:p>
          <a:p>
            <a:pPr algn="just"/>
            <a:r>
              <a:rPr lang="ru-RU" sz="2800" dirty="0"/>
              <a:t>Забрзување на процесот на акредитација на ЛЕАДЕР мерката  во рамките на ИПАРД 2 </a:t>
            </a:r>
          </a:p>
          <a:p>
            <a:pPr algn="just"/>
            <a:endParaRPr lang="ru-RU" sz="2800" dirty="0"/>
          </a:p>
          <a:p>
            <a:endParaRPr lang="en-US" sz="2800" dirty="0"/>
          </a:p>
        </p:txBody>
      </p:sp>
    </p:spTree>
    <p:extLst>
      <p:ext uri="{BB962C8B-B14F-4D97-AF65-F5344CB8AC3E}">
        <p14:creationId xmlns:p14="http://schemas.microsoft.com/office/powerpoint/2010/main" xmlns="" val="2245138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mk-MK" dirty="0"/>
              <a:t>Препораки</a:t>
            </a:r>
          </a:p>
        </p:txBody>
      </p:sp>
      <p:sp>
        <p:nvSpPr>
          <p:cNvPr id="3" name="Content Placeholder 2"/>
          <p:cNvSpPr>
            <a:spLocks noGrp="1"/>
          </p:cNvSpPr>
          <p:nvPr>
            <p:ph idx="1"/>
          </p:nvPr>
        </p:nvSpPr>
        <p:spPr>
          <a:xfrm>
            <a:off x="1547664" y="1600201"/>
            <a:ext cx="7139136" cy="4061048"/>
          </a:xfrm>
        </p:spPr>
        <p:txBody>
          <a:bodyPr>
            <a:normAutofit fontScale="85000" lnSpcReduction="20000"/>
          </a:bodyPr>
          <a:lstStyle/>
          <a:p>
            <a:pPr marL="0" indent="0">
              <a:buNone/>
            </a:pPr>
            <a:r>
              <a:rPr lang="ru-RU" u="sng" dirty="0"/>
              <a:t>Препораки за подобрување на политиките</a:t>
            </a:r>
          </a:p>
          <a:p>
            <a:pPr marL="0" indent="0">
              <a:buNone/>
            </a:pPr>
            <a:endParaRPr lang="mk-MK" u="sng" dirty="0"/>
          </a:p>
          <a:p>
            <a:pPr algn="just"/>
            <a:r>
              <a:rPr lang="mk-MK" b="1" dirty="0"/>
              <a:t>Координација</a:t>
            </a:r>
            <a:r>
              <a:rPr lang="mk-MK" dirty="0"/>
              <a:t> меѓу релевантните институции во   спроведувањето  на ЛЕАДЕР (МЗШВ, АФПЗРР). </a:t>
            </a:r>
          </a:p>
          <a:p>
            <a:pPr algn="just"/>
            <a:r>
              <a:rPr lang="mk-MK" b="1" dirty="0"/>
              <a:t>Вмрежување</a:t>
            </a:r>
            <a:r>
              <a:rPr lang="mk-MK" dirty="0"/>
              <a:t> на различни рурални чинители  </a:t>
            </a:r>
          </a:p>
          <a:p>
            <a:pPr algn="just"/>
            <a:r>
              <a:rPr lang="mk-MK" b="1" dirty="0"/>
              <a:t>Синхронизација</a:t>
            </a:r>
            <a:r>
              <a:rPr lang="mk-MK" dirty="0"/>
              <a:t> и комплементарност на националното финансирање со финансирањето од ИПАРД на ЕУ како и од другите донатори </a:t>
            </a:r>
          </a:p>
        </p:txBody>
      </p:sp>
    </p:spTree>
    <p:extLst>
      <p:ext uri="{BB962C8B-B14F-4D97-AF65-F5344CB8AC3E}">
        <p14:creationId xmlns:p14="http://schemas.microsoft.com/office/powerpoint/2010/main" xmlns="" val="17015196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k-MK" dirty="0"/>
              <a:t>Препораки</a:t>
            </a:r>
          </a:p>
        </p:txBody>
      </p:sp>
      <p:sp>
        <p:nvSpPr>
          <p:cNvPr id="3" name="Content Placeholder 2"/>
          <p:cNvSpPr>
            <a:spLocks noGrp="1"/>
          </p:cNvSpPr>
          <p:nvPr>
            <p:ph idx="1"/>
          </p:nvPr>
        </p:nvSpPr>
        <p:spPr>
          <a:xfrm>
            <a:off x="1547664" y="1340768"/>
            <a:ext cx="7139136" cy="4968552"/>
          </a:xfrm>
        </p:spPr>
        <p:txBody>
          <a:bodyPr>
            <a:normAutofit/>
          </a:bodyPr>
          <a:lstStyle/>
          <a:p>
            <a:pPr marL="0" indent="0" algn="just">
              <a:buNone/>
            </a:pPr>
            <a:r>
              <a:rPr lang="mk-MK" sz="2400" u="sng" dirty="0"/>
              <a:t>Препораки за зајакнување на локалните чинители и ЛАГ</a:t>
            </a:r>
          </a:p>
          <a:p>
            <a:pPr algn="just"/>
            <a:r>
              <a:rPr lang="mk-MK" sz="2400" dirty="0"/>
              <a:t>Анимирање на локалното население за можностите  на ЛЕАДЕР пристапот ,</a:t>
            </a:r>
          </a:p>
          <a:p>
            <a:pPr algn="just"/>
            <a:r>
              <a:rPr lang="ru-RU" sz="2400" dirty="0"/>
              <a:t>Оспособување на ЛАГ за извршување на целосно независни административно-финансисики операци </a:t>
            </a:r>
          </a:p>
          <a:p>
            <a:pPr algn="just"/>
            <a:r>
              <a:rPr lang="mk-MK" sz="2400" dirty="0"/>
              <a:t>Развивање транспарентни процедури на ЛАГ (системи за комуникација и донесување одлуки)</a:t>
            </a:r>
          </a:p>
          <a:p>
            <a:pPr marL="0" indent="0" algn="just">
              <a:buNone/>
            </a:pPr>
            <a:endParaRPr lang="ru-RU" sz="2000" dirty="0"/>
          </a:p>
          <a:p>
            <a:pPr marL="0" indent="0" algn="just">
              <a:buNone/>
            </a:pPr>
            <a:endParaRPr lang="ru-RU" sz="2000" dirty="0"/>
          </a:p>
          <a:p>
            <a:pPr marL="0" indent="0" algn="just">
              <a:buNone/>
            </a:pPr>
            <a:endParaRPr lang="mk-MK" u="sng" dirty="0"/>
          </a:p>
        </p:txBody>
      </p:sp>
    </p:spTree>
    <p:extLst>
      <p:ext uri="{BB962C8B-B14F-4D97-AF65-F5344CB8AC3E}">
        <p14:creationId xmlns:p14="http://schemas.microsoft.com/office/powerpoint/2010/main" xmlns="" val="41040044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k-MK" dirty="0"/>
              <a:t>Препораки</a:t>
            </a:r>
          </a:p>
        </p:txBody>
      </p:sp>
      <p:sp>
        <p:nvSpPr>
          <p:cNvPr id="3" name="Content Placeholder 2"/>
          <p:cNvSpPr>
            <a:spLocks noGrp="1"/>
          </p:cNvSpPr>
          <p:nvPr>
            <p:ph idx="1"/>
          </p:nvPr>
        </p:nvSpPr>
        <p:spPr/>
        <p:txBody>
          <a:bodyPr>
            <a:normAutofit fontScale="70000" lnSpcReduction="20000"/>
          </a:bodyPr>
          <a:lstStyle/>
          <a:p>
            <a:pPr marL="0" indent="0">
              <a:buNone/>
            </a:pPr>
            <a:r>
              <a:rPr lang="mk-MK" sz="3400" u="sng" dirty="0"/>
              <a:t>Препораки за зајакнување на локалните чинители и ЛАГ</a:t>
            </a:r>
          </a:p>
          <a:p>
            <a:r>
              <a:rPr lang="mk-MK" dirty="0"/>
              <a:t>Спроведување на кампањи кои ќе ја зголемат локалната свест за поддршката ЛАГ и ЛЕАДЕР и ќе привлечат поголемо членство</a:t>
            </a:r>
          </a:p>
          <a:p>
            <a:r>
              <a:rPr lang="mk-MK" dirty="0"/>
              <a:t>Обука на ЛАГ за администрирање на локални проекти и како да се работи со локалните корисници и заедницата на отворен, инклузивен и транспарентен начин</a:t>
            </a:r>
          </a:p>
          <a:p>
            <a:r>
              <a:rPr lang="ru-RU" dirty="0"/>
              <a:t>Поддршка за спроведување на пилот проекти од СЛР со цел практицирање на  проектен циклус</a:t>
            </a:r>
          </a:p>
          <a:p>
            <a:r>
              <a:rPr lang="ru-RU" dirty="0"/>
              <a:t>Размена на информации и пренос на добрите меѓународни практики од ЛАГ на ЕУ</a:t>
            </a:r>
            <a:endParaRPr lang="mk-MK" dirty="0"/>
          </a:p>
        </p:txBody>
      </p:sp>
    </p:spTree>
    <p:extLst>
      <p:ext uri="{BB962C8B-B14F-4D97-AF65-F5344CB8AC3E}">
        <p14:creationId xmlns:p14="http://schemas.microsoft.com/office/powerpoint/2010/main" xmlns="" val="34914254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mk-MK"/>
          </a:p>
        </p:txBody>
      </p:sp>
      <p:sp>
        <p:nvSpPr>
          <p:cNvPr id="3" name="Content Placeholder 2"/>
          <p:cNvSpPr>
            <a:spLocks noGrp="1"/>
          </p:cNvSpPr>
          <p:nvPr>
            <p:ph idx="1"/>
          </p:nvPr>
        </p:nvSpPr>
        <p:spPr/>
        <p:txBody>
          <a:bodyPr/>
          <a:lstStyle/>
          <a:p>
            <a:endParaRPr lang="mk-MK" dirty="0"/>
          </a:p>
          <a:p>
            <a:endParaRPr lang="mk-MK" dirty="0"/>
          </a:p>
          <a:p>
            <a:pPr marL="0" indent="0" algn="ctr">
              <a:buNone/>
            </a:pPr>
            <a:r>
              <a:rPr lang="mk-MK" sz="4400" dirty="0"/>
              <a:t>Благодарам </a:t>
            </a:r>
          </a:p>
        </p:txBody>
      </p:sp>
    </p:spTree>
    <p:extLst>
      <p:ext uri="{BB962C8B-B14F-4D97-AF65-F5344CB8AC3E}">
        <p14:creationId xmlns:p14="http://schemas.microsoft.com/office/powerpoint/2010/main" xmlns="" val="117093466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16684</TotalTime>
  <Words>1787</Words>
  <Application>Microsoft Office PowerPoint</Application>
  <PresentationFormat>On-screen Show (4:3)</PresentationFormat>
  <Paragraphs>176</Paragraphs>
  <Slides>18</Slides>
  <Notes>18</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   </vt:lpstr>
      <vt:lpstr>Цели</vt:lpstr>
      <vt:lpstr>Вклучени земји/територии</vt:lpstr>
      <vt:lpstr>Методологија</vt:lpstr>
      <vt:lpstr>Вклучени страни</vt:lpstr>
      <vt:lpstr>Постоечка состојба на ЛЕАДЕР пристапот во земјите/териториите  од ЗБ</vt:lpstr>
      <vt:lpstr>ЛИДЕР во националните, стратешките и програмските документи во РМ  </vt:lpstr>
      <vt:lpstr>Институционална и правна поставеност </vt:lpstr>
      <vt:lpstr>Мапа на ЛАГ во РМ</vt:lpstr>
      <vt:lpstr>Правна рамка </vt:lpstr>
      <vt:lpstr>Финансирање</vt:lpstr>
      <vt:lpstr>Претходни иницијативи и научени лекции </vt:lpstr>
      <vt:lpstr>Заклучоци и препораки</vt:lpstr>
      <vt:lpstr> Препораки</vt:lpstr>
      <vt:lpstr>Препораки</vt:lpstr>
      <vt:lpstr>Препораки</vt:lpstr>
      <vt:lpstr>Препораки</vt:lpstr>
      <vt:lpstr>Slide 18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Katerina Dzartovska</dc:creator>
  <cp:lastModifiedBy>user</cp:lastModifiedBy>
  <cp:revision>575</cp:revision>
  <cp:lastPrinted>2018-03-01T13:54:24Z</cp:lastPrinted>
  <dcterms:created xsi:type="dcterms:W3CDTF">2013-09-04T09:03:26Z</dcterms:created>
  <dcterms:modified xsi:type="dcterms:W3CDTF">2018-03-02T10:55:11Z</dcterms:modified>
</cp:coreProperties>
</file>