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notesMasterIdLst>
    <p:notesMasterId r:id="rId44"/>
  </p:notesMasterIdLst>
  <p:sldIdLst>
    <p:sldId id="283" r:id="rId2"/>
    <p:sldId id="331" r:id="rId3"/>
    <p:sldId id="332" r:id="rId4"/>
    <p:sldId id="333" r:id="rId5"/>
    <p:sldId id="335" r:id="rId6"/>
    <p:sldId id="341" r:id="rId7"/>
    <p:sldId id="336" r:id="rId8"/>
    <p:sldId id="337" r:id="rId9"/>
    <p:sldId id="387" r:id="rId10"/>
    <p:sldId id="369" r:id="rId11"/>
    <p:sldId id="338" r:id="rId12"/>
    <p:sldId id="339" r:id="rId13"/>
    <p:sldId id="347" r:id="rId14"/>
    <p:sldId id="346" r:id="rId15"/>
    <p:sldId id="344" r:id="rId16"/>
    <p:sldId id="348" r:id="rId17"/>
    <p:sldId id="349" r:id="rId18"/>
    <p:sldId id="343" r:id="rId19"/>
    <p:sldId id="350" r:id="rId20"/>
    <p:sldId id="292" r:id="rId21"/>
    <p:sldId id="352" r:id="rId22"/>
    <p:sldId id="355" r:id="rId23"/>
    <p:sldId id="356" r:id="rId24"/>
    <p:sldId id="357" r:id="rId25"/>
    <p:sldId id="359" r:id="rId26"/>
    <p:sldId id="385" r:id="rId27"/>
    <p:sldId id="373" r:id="rId28"/>
    <p:sldId id="371" r:id="rId29"/>
    <p:sldId id="370" r:id="rId30"/>
    <p:sldId id="372" r:id="rId31"/>
    <p:sldId id="391" r:id="rId32"/>
    <p:sldId id="360" r:id="rId33"/>
    <p:sldId id="386" r:id="rId34"/>
    <p:sldId id="374" r:id="rId35"/>
    <p:sldId id="389" r:id="rId36"/>
    <p:sldId id="375" r:id="rId37"/>
    <p:sldId id="376" r:id="rId38"/>
    <p:sldId id="377" r:id="rId39"/>
    <p:sldId id="378" r:id="rId40"/>
    <p:sldId id="379" r:id="rId41"/>
    <p:sldId id="380" r:id="rId42"/>
    <p:sldId id="33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5302"/>
    <a:srgbClr val="573A01"/>
    <a:srgbClr val="103E5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3" autoAdjust="0"/>
    <p:restoredTop sz="94671" autoAdjust="0"/>
  </p:normalViewPr>
  <p:slideViewPr>
    <p:cSldViewPr snapToGrid="0">
      <p:cViewPr varScale="1">
        <p:scale>
          <a:sx n="69" d="100"/>
          <a:sy n="69" d="100"/>
        </p:scale>
        <p:origin x="-462" y="-102"/>
      </p:cViewPr>
      <p:guideLst>
        <p:guide orient="horz" pos="2160"/>
        <p:guide pos="3840"/>
      </p:guideLst>
    </p:cSldViewPr>
  </p:slideViewPr>
  <p:notesTextViewPr>
    <p:cViewPr>
      <p:scale>
        <a:sx n="1" d="1"/>
        <a:sy n="1" d="1"/>
      </p:scale>
      <p:origin x="0" y="0"/>
    </p:cViewPr>
  </p:notesTextViewPr>
  <p:sorterViewPr>
    <p:cViewPr>
      <p:scale>
        <a:sx n="100" d="100"/>
        <a:sy n="100" d="100"/>
      </p:scale>
      <p:origin x="0" y="9648"/>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7.0905293088363963E-2"/>
          <c:y val="6.0659813356663747E-2"/>
          <c:w val="0.88465026246719192"/>
          <c:h val="0.8326195683872849"/>
        </c:manualLayout>
      </c:layout>
      <c:barChart>
        <c:barDir val="col"/>
        <c:grouping val="clustered"/>
        <c:ser>
          <c:idx val="0"/>
          <c:order val="0"/>
          <c:dLbls>
            <c:spPr>
              <a:ln>
                <a:solidFill>
                  <a:srgbClr val="FF0000"/>
                </a:solidFill>
              </a:ln>
            </c:spPr>
            <c:txPr>
              <a:bodyPr/>
              <a:lstStyle/>
              <a:p>
                <a:pPr>
                  <a:defRPr sz="1600" b="1"/>
                </a:pPr>
                <a:endParaRPr lang="en-US"/>
              </a:p>
            </c:txPr>
            <c:showVal val="1"/>
          </c:dLbls>
          <c:cat>
            <c:strRef>
              <c:f>Sheet1!$B$3:$B$8</c:f>
              <c:strCache>
                <c:ptCount val="6"/>
                <c:pt idx="0">
                  <c:v>АЛБ</c:v>
                </c:pt>
                <c:pt idx="1">
                  <c:v>БИХ - фед</c:v>
                </c:pt>
                <c:pt idx="2">
                  <c:v>БИХ - РС</c:v>
                </c:pt>
                <c:pt idx="3">
                  <c:v>МКД</c:v>
                </c:pt>
                <c:pt idx="4">
                  <c:v>СРБ</c:v>
                </c:pt>
                <c:pt idx="5">
                  <c:v>ЦГ</c:v>
                </c:pt>
              </c:strCache>
            </c:strRef>
          </c:cat>
          <c:val>
            <c:numRef>
              <c:f>Sheet1!$C$3:$C$8</c:f>
              <c:numCache>
                <c:formatCode>General</c:formatCode>
                <c:ptCount val="6"/>
                <c:pt idx="0">
                  <c:v>80</c:v>
                </c:pt>
                <c:pt idx="1">
                  <c:v>56</c:v>
                </c:pt>
                <c:pt idx="2">
                  <c:v>48</c:v>
                </c:pt>
                <c:pt idx="3">
                  <c:v>89</c:v>
                </c:pt>
                <c:pt idx="4">
                  <c:v>80</c:v>
                </c:pt>
                <c:pt idx="5">
                  <c:v>60</c:v>
                </c:pt>
              </c:numCache>
            </c:numRef>
          </c:val>
        </c:ser>
        <c:dLbls/>
        <c:axId val="47081728"/>
        <c:axId val="47083520"/>
      </c:barChart>
      <c:catAx>
        <c:axId val="47081728"/>
        <c:scaling>
          <c:orientation val="minMax"/>
        </c:scaling>
        <c:axPos val="b"/>
        <c:tickLblPos val="nextTo"/>
        <c:crossAx val="47083520"/>
        <c:crosses val="autoZero"/>
        <c:auto val="1"/>
        <c:lblAlgn val="ctr"/>
        <c:lblOffset val="100"/>
      </c:catAx>
      <c:valAx>
        <c:axId val="47083520"/>
        <c:scaling>
          <c:orientation val="minMax"/>
        </c:scaling>
        <c:axPos val="l"/>
        <c:majorGridlines/>
        <c:numFmt formatCode="General" sourceLinked="1"/>
        <c:tickLblPos val="nextTo"/>
        <c:crossAx val="47081728"/>
        <c:crosses val="autoZero"/>
        <c:crossBetween val="between"/>
      </c:valAx>
    </c:plotArea>
    <c:plotVisOnly val="1"/>
    <c:dispBlanksAs val="gap"/>
  </c:chart>
  <c:spPr>
    <a:solidFill>
      <a:schemeClr val="tx1"/>
    </a:solidFill>
  </c:spPr>
  <c:txPr>
    <a:bodyPr/>
    <a:lstStyle/>
    <a:p>
      <a:pPr>
        <a:defRPr>
          <a:solidFill>
            <a:schemeClr val="bg1"/>
          </a:solidFil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dLbls>
            <c:showVal val="1"/>
          </c:dLbls>
          <c:cat>
            <c:strRef>
              <c:f>Sheet1!$B$23:$B$28</c:f>
              <c:strCache>
                <c:ptCount val="6"/>
                <c:pt idx="0">
                  <c:v>АЛБ</c:v>
                </c:pt>
                <c:pt idx="1">
                  <c:v>БИХ </c:v>
                </c:pt>
                <c:pt idx="2">
                  <c:v>КОС</c:v>
                </c:pt>
                <c:pt idx="3">
                  <c:v>МКД</c:v>
                </c:pt>
                <c:pt idx="4">
                  <c:v>СРБ</c:v>
                </c:pt>
                <c:pt idx="5">
                  <c:v>ЦГ</c:v>
                </c:pt>
              </c:strCache>
            </c:strRef>
          </c:cat>
          <c:val>
            <c:numRef>
              <c:f>Sheet1!$C$23:$C$28</c:f>
              <c:numCache>
                <c:formatCode>General</c:formatCode>
                <c:ptCount val="6"/>
                <c:pt idx="0">
                  <c:v>72000</c:v>
                </c:pt>
                <c:pt idx="1">
                  <c:v>8875</c:v>
                </c:pt>
                <c:pt idx="2">
                  <c:v>22880</c:v>
                </c:pt>
                <c:pt idx="3">
                  <c:v>163000</c:v>
                </c:pt>
                <c:pt idx="4">
                  <c:v>42000</c:v>
                </c:pt>
                <c:pt idx="5">
                  <c:v>1243</c:v>
                </c:pt>
              </c:numCache>
            </c:numRef>
          </c:val>
        </c:ser>
        <c:dLbls/>
        <c:axId val="47622016"/>
        <c:axId val="47623552"/>
      </c:barChart>
      <c:catAx>
        <c:axId val="47622016"/>
        <c:scaling>
          <c:orientation val="minMax"/>
        </c:scaling>
        <c:axPos val="b"/>
        <c:tickLblPos val="nextTo"/>
        <c:crossAx val="47623552"/>
        <c:crosses val="autoZero"/>
        <c:auto val="1"/>
        <c:lblAlgn val="ctr"/>
        <c:lblOffset val="100"/>
      </c:catAx>
      <c:valAx>
        <c:axId val="47623552"/>
        <c:scaling>
          <c:orientation val="minMax"/>
        </c:scaling>
        <c:axPos val="l"/>
        <c:majorGridlines/>
        <c:numFmt formatCode="General" sourceLinked="1"/>
        <c:tickLblPos val="nextTo"/>
        <c:crossAx val="47622016"/>
        <c:crosses val="autoZero"/>
        <c:crossBetween val="between"/>
      </c:valAx>
    </c:plotArea>
    <c:plotVisOnly val="1"/>
    <c:dispBlanksAs val="gap"/>
  </c:chart>
  <c:spPr>
    <a:solidFill>
      <a:schemeClr val="tx1"/>
    </a:solidFill>
  </c:spPr>
  <c:txPr>
    <a:bodyPr/>
    <a:lstStyle/>
    <a:p>
      <a:pPr>
        <a:defRPr>
          <a:solidFill>
            <a:schemeClr val="bg1"/>
          </a:solidFill>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dLbls>
            <c:txPr>
              <a:bodyPr/>
              <a:lstStyle/>
              <a:p>
                <a:pPr>
                  <a:defRPr sz="1800" b="1">
                    <a:solidFill>
                      <a:srgbClr val="FF0000"/>
                    </a:solidFill>
                    <a:latin typeface="Arial Narrow" pitchFamily="34" charset="0"/>
                  </a:defRPr>
                </a:pPr>
                <a:endParaRPr lang="en-US"/>
              </a:p>
            </c:txPr>
            <c:showVal val="1"/>
          </c:dLbls>
          <c:cat>
            <c:strRef>
              <c:f>Sheet1!$B$34:$B$41</c:f>
              <c:strCache>
                <c:ptCount val="8"/>
                <c:pt idx="0">
                  <c:v>АЛБ</c:v>
                </c:pt>
                <c:pt idx="1">
                  <c:v>БИХ </c:v>
                </c:pt>
                <c:pt idx="2">
                  <c:v>МКД</c:v>
                </c:pt>
                <c:pt idx="3">
                  <c:v>ЦГ</c:v>
                </c:pt>
                <c:pt idx="4">
                  <c:v>СРБ</c:v>
                </c:pt>
                <c:pt idx="5">
                  <c:v>КОС</c:v>
                </c:pt>
                <c:pt idx="6">
                  <c:v>Регион</c:v>
                </c:pt>
                <c:pt idx="7">
                  <c:v>Европа</c:v>
                </c:pt>
              </c:strCache>
            </c:strRef>
          </c:cat>
          <c:val>
            <c:numRef>
              <c:f>Sheet1!$C$34:$C$41</c:f>
              <c:numCache>
                <c:formatCode>General</c:formatCode>
                <c:ptCount val="8"/>
                <c:pt idx="0" formatCode="0.00">
                  <c:v>18.7</c:v>
                </c:pt>
                <c:pt idx="1">
                  <c:v>3.23</c:v>
                </c:pt>
                <c:pt idx="2">
                  <c:v>6.85</c:v>
                </c:pt>
                <c:pt idx="3">
                  <c:v>12.53</c:v>
                </c:pt>
                <c:pt idx="4">
                  <c:v>4.88</c:v>
                </c:pt>
                <c:pt idx="5">
                  <c:v>2.8899999999999997</c:v>
                </c:pt>
                <c:pt idx="6">
                  <c:v>7.03</c:v>
                </c:pt>
                <c:pt idx="7">
                  <c:v>3.18</c:v>
                </c:pt>
              </c:numCache>
            </c:numRef>
          </c:val>
        </c:ser>
        <c:dLbls/>
        <c:axId val="47597824"/>
        <c:axId val="47796224"/>
      </c:barChart>
      <c:catAx>
        <c:axId val="47597824"/>
        <c:scaling>
          <c:orientation val="minMax"/>
        </c:scaling>
        <c:axPos val="b"/>
        <c:tickLblPos val="nextTo"/>
        <c:txPr>
          <a:bodyPr/>
          <a:lstStyle/>
          <a:p>
            <a:pPr>
              <a:defRPr sz="1400" b="1">
                <a:solidFill>
                  <a:schemeClr val="bg1"/>
                </a:solidFill>
              </a:defRPr>
            </a:pPr>
            <a:endParaRPr lang="en-US"/>
          </a:p>
        </c:txPr>
        <c:crossAx val="47796224"/>
        <c:crosses val="autoZero"/>
        <c:auto val="1"/>
        <c:lblAlgn val="ctr"/>
        <c:lblOffset val="100"/>
      </c:catAx>
      <c:valAx>
        <c:axId val="47796224"/>
        <c:scaling>
          <c:orientation val="minMax"/>
        </c:scaling>
        <c:axPos val="l"/>
        <c:majorGridlines/>
        <c:numFmt formatCode="0.00" sourceLinked="1"/>
        <c:tickLblPos val="nextTo"/>
        <c:txPr>
          <a:bodyPr/>
          <a:lstStyle/>
          <a:p>
            <a:pPr>
              <a:defRPr sz="1200" b="1">
                <a:solidFill>
                  <a:schemeClr val="bg1"/>
                </a:solidFill>
                <a:latin typeface="Arial Narrow" pitchFamily="34" charset="0"/>
              </a:defRPr>
            </a:pPr>
            <a:endParaRPr lang="en-US"/>
          </a:p>
        </c:txPr>
        <c:crossAx val="47597824"/>
        <c:crosses val="autoZero"/>
        <c:crossBetween val="between"/>
      </c:valAx>
    </c:plotArea>
    <c:plotVisOnly val="1"/>
    <c:dispBlanksAs val="gap"/>
  </c:chart>
  <c:spPr>
    <a:solidFill>
      <a:schemeClr val="tx1"/>
    </a:solidFill>
  </c:spPr>
  <c:externalData r:id="rId1"/>
</c:chartSpace>
</file>

<file path=ppt/drawings/drawing1.xml><?xml version="1.0" encoding="utf-8"?>
<c:userShapes xmlns:c="http://schemas.openxmlformats.org/drawingml/2006/chart">
  <cdr:relSizeAnchor xmlns:cdr="http://schemas.openxmlformats.org/drawingml/2006/chartDrawing">
    <cdr:from>
      <cdr:x>0.15482</cdr:x>
      <cdr:y>0</cdr:y>
    </cdr:from>
    <cdr:to>
      <cdr:x>0.98055</cdr:x>
      <cdr:y>0.08772</cdr:y>
    </cdr:to>
    <cdr:sp macro="" textlink="">
      <cdr:nvSpPr>
        <cdr:cNvPr id="2" name="TextBox 1"/>
        <cdr:cNvSpPr txBox="1"/>
      </cdr:nvSpPr>
      <cdr:spPr>
        <a:xfrm xmlns:a="http://schemas.openxmlformats.org/drawingml/2006/main">
          <a:off x="888644" y="-1532585"/>
          <a:ext cx="4739425" cy="3863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mk-MK" sz="2000" b="1" dirty="0" smtClean="0"/>
            <a:t>Површина под систем за наводнување</a:t>
          </a:r>
          <a:endParaRPr lang="en-US" sz="20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mk-M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4BA62-E5AD-4C5A-8653-9313B841A66F}" type="datetimeFigureOut">
              <a:rPr lang="mk-MK" smtClean="0"/>
              <a:pPr/>
              <a:t>02.03.2018</a:t>
            </a:fld>
            <a:endParaRPr lang="mk-M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mk-M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k-M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mk-M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0D646-49C6-45EA-B252-22C2259C446F}" type="slidenum">
              <a:rPr lang="mk-MK" smtClean="0"/>
              <a:pPr/>
              <a:t>‹#›</a:t>
            </a:fld>
            <a:endParaRPr lang="mk-MK"/>
          </a:p>
        </p:txBody>
      </p:sp>
    </p:spTree>
    <p:extLst>
      <p:ext uri="{BB962C8B-B14F-4D97-AF65-F5344CB8AC3E}">
        <p14:creationId xmlns:p14="http://schemas.microsoft.com/office/powerpoint/2010/main" xmlns="" val="1245589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chor="b">
            <a:normAutofit/>
          </a:bodyPr>
          <a:lstStyle/>
          <a:p>
            <a:endParaRPr lang="en-GB" altLang="mk-MK" smtClean="0">
              <a:latin typeface="Arial" panose="020B0604020202020204" pitchFamily="34" charset="0"/>
            </a:endParaRPr>
          </a:p>
        </p:txBody>
      </p:sp>
      <p:sp>
        <p:nvSpPr>
          <p:cNvPr id="4" name="Header Placeholder 3"/>
          <p:cNvSpPr txBox="1">
            <a:spLocks noGrp="1"/>
          </p:cNvSpPr>
          <p:nvPr/>
        </p:nvSpPr>
        <p:spPr bwMode="auto">
          <a:xfrm>
            <a:off x="0" y="0"/>
            <a:ext cx="2971800" cy="465138"/>
          </a:xfrm>
          <a:prstGeom prst="rect">
            <a:avLst/>
          </a:prstGeom>
          <a:noFill/>
          <a:ln>
            <a:miter lim="800000"/>
            <a:headEnd/>
            <a:tailEnd/>
          </a:ln>
          <a:effectLst>
            <a:outerShdw dist="35921" dir="2700000" algn="ctr" rotWithShape="0">
              <a:srgbClr val="808080"/>
            </a:outerShdw>
          </a:effectLst>
        </p:spPr>
        <p:txBody>
          <a:bodyPr anchor="b"/>
          <a:lstStyle/>
          <a:p>
            <a:pPr>
              <a:defRPr/>
            </a:pPr>
            <a:endParaRPr kumimoji="0" lang="en-US" sz="1200">
              <a:latin typeface="Macedonian Tms" pitchFamily="18" charset="0"/>
              <a:cs typeface="+mn-cs"/>
            </a:endParaRPr>
          </a:p>
        </p:txBody>
      </p:sp>
      <p:sp>
        <p:nvSpPr>
          <p:cNvPr id="5" name="Date Placeholder 4"/>
          <p:cNvSpPr txBox="1">
            <a:spLocks noGrp="1"/>
          </p:cNvSpPr>
          <p:nvPr/>
        </p:nvSpPr>
        <p:spPr bwMode="auto">
          <a:xfrm>
            <a:off x="3886200" y="0"/>
            <a:ext cx="2971800" cy="465138"/>
          </a:xfrm>
          <a:prstGeom prst="rect">
            <a:avLst/>
          </a:prstGeom>
          <a:noFill/>
          <a:ln>
            <a:miter lim="800000"/>
            <a:headEnd/>
            <a:tailEnd/>
          </a:ln>
          <a:effectLst>
            <a:outerShdw dist="35921" dir="2700000" algn="ctr" rotWithShape="0">
              <a:srgbClr val="808080"/>
            </a:outerShdw>
          </a:effectLst>
        </p:spPr>
        <p:txBody>
          <a:bodyPr anchor="b"/>
          <a:lstStyle/>
          <a:p>
            <a:pPr algn="r">
              <a:defRPr/>
            </a:pPr>
            <a:endParaRPr kumimoji="0" lang="en-US" sz="1200">
              <a:latin typeface="Macedonian Tms" pitchFamily="18" charset="0"/>
              <a:cs typeface="+mn-cs"/>
            </a:endParaRPr>
          </a:p>
        </p:txBody>
      </p:sp>
      <p:sp>
        <p:nvSpPr>
          <p:cNvPr id="6" name="Footer Placeholder 5"/>
          <p:cNvSpPr txBox="1">
            <a:spLocks noGrp="1"/>
          </p:cNvSpPr>
          <p:nvPr/>
        </p:nvSpPr>
        <p:spPr bwMode="auto">
          <a:xfrm>
            <a:off x="0" y="8831263"/>
            <a:ext cx="2971800" cy="465137"/>
          </a:xfrm>
          <a:prstGeom prst="rect">
            <a:avLst/>
          </a:prstGeom>
          <a:noFill/>
          <a:ln>
            <a:miter lim="800000"/>
            <a:headEnd/>
            <a:tailEnd/>
          </a:ln>
          <a:effectLst>
            <a:outerShdw dist="35921" dir="2700000" algn="ctr" rotWithShape="0">
              <a:srgbClr val="808080"/>
            </a:outerShdw>
          </a:effectLst>
        </p:spPr>
        <p:txBody>
          <a:bodyPr anchor="b"/>
          <a:lstStyle/>
          <a:p>
            <a:pPr>
              <a:defRPr/>
            </a:pPr>
            <a:endParaRPr kumimoji="0" lang="en-US" sz="1200">
              <a:latin typeface="Macedonian Tms" pitchFamily="18" charset="0"/>
              <a:cs typeface="+mn-cs"/>
            </a:endParaRPr>
          </a:p>
        </p:txBody>
      </p:sp>
      <p:sp>
        <p:nvSpPr>
          <p:cNvPr id="7" name="Slide Number Placeholder 6"/>
          <p:cNvSpPr txBox="1">
            <a:spLocks noGrp="1"/>
          </p:cNvSpPr>
          <p:nvPr/>
        </p:nvSpPr>
        <p:spPr bwMode="auto">
          <a:xfrm>
            <a:off x="3886200" y="8831263"/>
            <a:ext cx="2971800" cy="465137"/>
          </a:xfrm>
          <a:prstGeom prst="rect">
            <a:avLst/>
          </a:prstGeom>
          <a:noFill/>
          <a:ln>
            <a:miter lim="800000"/>
            <a:headEnd/>
            <a:tailEnd/>
          </a:ln>
          <a:effectLst>
            <a:outerShdw dist="35921" dir="2700000" algn="ctr" rotWithShape="0">
              <a:srgbClr val="808080"/>
            </a:outerShdw>
          </a:effectLst>
        </p:spPr>
        <p:txBody>
          <a:bodyPr anchor="b"/>
          <a:lstStyle>
            <a:lvl1pPr>
              <a:defRPr kumimoji="1">
                <a:solidFill>
                  <a:schemeClr val="tx1"/>
                </a:solidFill>
                <a:latin typeface="Arial" panose="020B0604020202020204" pitchFamily="34" charset="0"/>
                <a:cs typeface="Arial" panose="020B0604020202020204" pitchFamily="34" charset="0"/>
              </a:defRPr>
            </a:lvl1pPr>
            <a:lvl2pPr marL="742950" indent="-285750">
              <a:defRPr kumimoji="1">
                <a:solidFill>
                  <a:schemeClr val="tx1"/>
                </a:solidFill>
                <a:latin typeface="Arial" panose="020B0604020202020204" pitchFamily="34" charset="0"/>
                <a:cs typeface="Arial" panose="020B0604020202020204" pitchFamily="34" charset="0"/>
              </a:defRPr>
            </a:lvl2pPr>
            <a:lvl3pPr marL="1143000" indent="-228600">
              <a:defRPr kumimoji="1">
                <a:solidFill>
                  <a:schemeClr val="tx1"/>
                </a:solidFill>
                <a:latin typeface="Arial" panose="020B0604020202020204" pitchFamily="34" charset="0"/>
                <a:cs typeface="Arial" panose="020B0604020202020204" pitchFamily="34" charset="0"/>
              </a:defRPr>
            </a:lvl3pPr>
            <a:lvl4pPr marL="1600200" indent="-228600">
              <a:defRPr kumimoji="1">
                <a:solidFill>
                  <a:schemeClr val="tx1"/>
                </a:solidFill>
                <a:latin typeface="Arial" panose="020B0604020202020204" pitchFamily="34" charset="0"/>
                <a:cs typeface="Arial" panose="020B0604020202020204" pitchFamily="34" charset="0"/>
              </a:defRPr>
            </a:lvl4pPr>
            <a:lvl5pPr marL="2057400" indent="-228600">
              <a:defRPr kumimoji="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kumimoji="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kumimoji="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kumimoji="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kumimoji="1">
                <a:solidFill>
                  <a:schemeClr val="tx1"/>
                </a:solidFill>
                <a:latin typeface="Arial" panose="020B0604020202020204" pitchFamily="34" charset="0"/>
                <a:cs typeface="Arial" panose="020B0604020202020204" pitchFamily="34" charset="0"/>
              </a:defRPr>
            </a:lvl9pPr>
          </a:lstStyle>
          <a:p>
            <a:pPr algn="r"/>
            <a:fld id="{5E142D6A-63D5-4CF7-8197-BD9BB74138AA}" type="slidenum">
              <a:rPr kumimoji="0" lang="en-US" altLang="mk-MK" sz="1200">
                <a:latin typeface="Macedonian Tms" panose="02020603050405020304" pitchFamily="18" charset="0"/>
              </a:rPr>
              <a:pPr algn="r"/>
              <a:t>42</a:t>
            </a:fld>
            <a:endParaRPr kumimoji="0" lang="en-US" altLang="mk-MK" sz="1200">
              <a:latin typeface="Macedonian Tms" panose="02020603050405020304" pitchFamily="18" charset="0"/>
            </a:endParaRPr>
          </a:p>
        </p:txBody>
      </p:sp>
    </p:spTree>
    <p:extLst>
      <p:ext uri="{BB962C8B-B14F-4D97-AF65-F5344CB8AC3E}">
        <p14:creationId xmlns:p14="http://schemas.microsoft.com/office/powerpoint/2010/main" xmlns="" val="242478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pPr/>
              <a:t>3/2/2018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pPr/>
              <a:t>3/2/2018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pPr/>
              <a:t>3/2/2018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pPr/>
              <a:t>3/2/2018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pPr/>
              <a:t>3/2/2018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pPr/>
              <a:t>3/2/2018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pPr/>
              <a:t>3/2/2018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pPr/>
              <a:t>3/2/2018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pPr/>
              <a:t>3/2/2018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pPr/>
              <a:t>3/2/2018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pPr/>
              <a:t>3/2/2018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pPr/>
              <a:t>3/2/2018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hart" Target="../charts/chart3.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bwMode="auto">
          <a:xfrm>
            <a:off x="2089678" y="1884347"/>
            <a:ext cx="8483877" cy="1671808"/>
          </a:xfrm>
          <a:solidFill>
            <a:srgbClr val="003399"/>
          </a:solidFill>
          <a:ln>
            <a:solidFill>
              <a:srgbClr val="FFFF00"/>
            </a:solidFill>
            <a:miter lim="800000"/>
            <a:headEnd/>
            <a:tailEnd/>
          </a:ln>
        </p:spPr>
        <p:txBody>
          <a:bodyPr vert="horz" wrap="square" lIns="91440" tIns="45720" rIns="91440" bIns="45720" numCol="1" rtlCol="0" anchor="t" anchorCtr="0" compatLnSpc="1">
            <a:prstTxWarp prst="textNoShape">
              <a:avLst/>
            </a:prstTxWarp>
            <a:noAutofit/>
          </a:bodyPr>
          <a:lstStyle/>
          <a:p>
            <a:pPr algn="ctr"/>
            <a:r>
              <a:rPr lang="ru-RU" sz="4400" b="1" dirty="0">
                <a:effectLst/>
              </a:rPr>
              <a:t>Управување </a:t>
            </a:r>
            <a:r>
              <a:rPr lang="en-US" sz="4400" b="1" dirty="0" smtClean="0">
                <a:effectLst/>
              </a:rPr>
              <a:t> </a:t>
            </a:r>
            <a:r>
              <a:rPr lang="ru-RU" sz="4400" b="1" dirty="0" smtClean="0">
                <a:effectLst/>
              </a:rPr>
              <a:t>со </a:t>
            </a:r>
            <a:r>
              <a:rPr lang="en-US" sz="4400" b="1" dirty="0" smtClean="0">
                <a:effectLst/>
              </a:rPr>
              <a:t> </a:t>
            </a:r>
            <a:r>
              <a:rPr lang="ru-RU" sz="4400" b="1" dirty="0" smtClean="0">
                <a:effectLst/>
              </a:rPr>
              <a:t>природните </a:t>
            </a:r>
            <a:r>
              <a:rPr lang="en-US" sz="4400" b="1" dirty="0" smtClean="0">
                <a:effectLst/>
              </a:rPr>
              <a:t> </a:t>
            </a:r>
            <a:r>
              <a:rPr lang="ru-RU" sz="4400" b="1" dirty="0" smtClean="0">
                <a:effectLst/>
              </a:rPr>
              <a:t>ресурси</a:t>
            </a:r>
            <a:r>
              <a:rPr lang="ru-RU" sz="4400" b="1" dirty="0">
                <a:effectLst/>
              </a:rPr>
              <a:t>: </a:t>
            </a:r>
            <a:r>
              <a:rPr lang="en-US" sz="4400" b="1" dirty="0" smtClean="0">
                <a:effectLst/>
              </a:rPr>
              <a:t> </a:t>
            </a:r>
            <a:br>
              <a:rPr lang="en-US" sz="4400" b="1" dirty="0" smtClean="0">
                <a:effectLst/>
              </a:rPr>
            </a:br>
            <a:r>
              <a:rPr lang="ru-RU" sz="4400" b="1" dirty="0" smtClean="0">
                <a:effectLst/>
              </a:rPr>
              <a:t>шуми</a:t>
            </a:r>
            <a:r>
              <a:rPr lang="ru-RU" sz="4400" b="1" dirty="0">
                <a:effectLst/>
              </a:rPr>
              <a:t>, </a:t>
            </a:r>
            <a:r>
              <a:rPr lang="en-US" sz="4400" b="1" dirty="0" smtClean="0">
                <a:effectLst/>
              </a:rPr>
              <a:t> </a:t>
            </a:r>
            <a:r>
              <a:rPr lang="ru-RU" sz="4400" b="1" dirty="0" smtClean="0">
                <a:effectLst/>
              </a:rPr>
              <a:t>почва</a:t>
            </a:r>
            <a:r>
              <a:rPr lang="en-US" sz="4400" b="1" dirty="0" smtClean="0">
                <a:effectLst/>
              </a:rPr>
              <a:t> </a:t>
            </a:r>
            <a:r>
              <a:rPr lang="ru-RU" sz="4400" b="1" dirty="0" smtClean="0">
                <a:effectLst/>
              </a:rPr>
              <a:t> и</a:t>
            </a:r>
            <a:r>
              <a:rPr lang="en-US" sz="4400" b="1" dirty="0" smtClean="0">
                <a:effectLst/>
              </a:rPr>
              <a:t> </a:t>
            </a:r>
            <a:r>
              <a:rPr lang="ru-RU" sz="4400" b="1" dirty="0" smtClean="0">
                <a:effectLst/>
              </a:rPr>
              <a:t> </a:t>
            </a:r>
            <a:r>
              <a:rPr lang="ru-RU" sz="4400" b="1" dirty="0">
                <a:effectLst/>
              </a:rPr>
              <a:t>води</a:t>
            </a:r>
            <a:endParaRPr lang="en-US" altLang="zh-CN" sz="4400" b="1" dirty="0">
              <a:solidFill>
                <a:srgbClr val="FFFF00"/>
              </a:solidFill>
              <a:effectLst>
                <a:outerShdw blurRad="38100" dist="38100" dir="2700000" algn="tl">
                  <a:srgbClr val="000000">
                    <a:alpha val="43137"/>
                  </a:srgbClr>
                </a:outerShdw>
              </a:effectLst>
              <a:latin typeface="Arial" panose="020B0604020202020204" pitchFamily="34" charset="0"/>
              <a:ea typeface="SimSun" panose="02010600030101010101" pitchFamily="2" charset="-122"/>
              <a:cs typeface="Arial" panose="020B0604020202020204" pitchFamily="34" charset="0"/>
            </a:endParaRPr>
          </a:p>
        </p:txBody>
      </p:sp>
      <p:sp>
        <p:nvSpPr>
          <p:cNvPr id="8" name="Rectangle 12" descr="Stationery"/>
          <p:cNvSpPr>
            <a:spLocks noChangeArrowheads="1"/>
          </p:cNvSpPr>
          <p:nvPr/>
        </p:nvSpPr>
        <p:spPr bwMode="ltGray">
          <a:xfrm>
            <a:off x="1656774" y="6248866"/>
            <a:ext cx="9125375" cy="369332"/>
          </a:xfrm>
          <a:prstGeom prst="rect">
            <a:avLst/>
          </a:prstGeom>
          <a:blipFill dpi="0" rotWithShape="1">
            <a:blip r:embed="rId2"/>
            <a:srcRect/>
            <a:tile tx="0" ty="0" sx="100000" sy="100000" flip="none" algn="tl"/>
          </a:blipFill>
          <a:ln w="63500">
            <a:solidFill>
              <a:srgbClr val="FFFF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mk-MK" b="1" dirty="0" smtClean="0">
                <a:solidFill>
                  <a:srgbClr val="C00000"/>
                </a:solidFill>
              </a:rPr>
              <a:t>0</a:t>
            </a:r>
            <a:r>
              <a:rPr lang="en-US" b="1" dirty="0" smtClean="0">
                <a:solidFill>
                  <a:srgbClr val="C00000"/>
                </a:solidFill>
              </a:rPr>
              <a:t>2-</a:t>
            </a:r>
            <a:r>
              <a:rPr lang="mk-MK" b="1" dirty="0" smtClean="0">
                <a:solidFill>
                  <a:srgbClr val="C00000"/>
                </a:solidFill>
              </a:rPr>
              <a:t>0</a:t>
            </a:r>
            <a:r>
              <a:rPr lang="en-US" b="1" dirty="0" smtClean="0">
                <a:solidFill>
                  <a:srgbClr val="C00000"/>
                </a:solidFill>
              </a:rPr>
              <a:t>3-2018   </a:t>
            </a:r>
            <a:r>
              <a:rPr lang="mk-MK" b="1" dirty="0" smtClean="0">
                <a:solidFill>
                  <a:srgbClr val="C00000"/>
                </a:solidFill>
              </a:rPr>
              <a:t>МЗШВ , Скопје</a:t>
            </a:r>
            <a:r>
              <a:rPr lang="en-US" b="1" dirty="0" smtClean="0">
                <a:solidFill>
                  <a:srgbClr val="C00000"/>
                </a:solidFill>
              </a:rPr>
              <a:t> </a:t>
            </a:r>
            <a:endParaRPr lang="en-GB" altLang="mk-MK" b="1" dirty="0">
              <a:solidFill>
                <a:srgbClr val="C00000"/>
              </a:solidFill>
            </a:endParaRPr>
          </a:p>
        </p:txBody>
      </p:sp>
      <p:sp>
        <p:nvSpPr>
          <p:cNvPr id="10" name="Title 1"/>
          <p:cNvSpPr txBox="1">
            <a:spLocks/>
          </p:cNvSpPr>
          <p:nvPr/>
        </p:nvSpPr>
        <p:spPr bwMode="auto">
          <a:xfrm>
            <a:off x="2818457" y="4491322"/>
            <a:ext cx="6480090" cy="588832"/>
          </a:xfrm>
          <a:prstGeom prst="rect">
            <a:avLst/>
          </a:prstGeom>
          <a:solidFill>
            <a:srgbClr val="003399"/>
          </a:solidFill>
          <a:ln>
            <a:solidFill>
              <a:srgbClr val="FFFF00"/>
            </a:solidFill>
            <a:miter lim="800000"/>
            <a:headEnd/>
            <a:tailEnd/>
          </a:ln>
        </p:spPr>
        <p:txBody>
          <a:bodyPr vert="horz" wrap="square" lIns="91440" tIns="45720" rIns="91440" bIns="45720" numCol="1" rtlCol="0" anchor="t" anchorCtr="0" compatLnSpc="1">
            <a:prstTxWarp prst="textNoShape">
              <a:avLst/>
            </a:prstTxWarp>
            <a:norm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80000"/>
              </a:lnSpc>
              <a:spcBef>
                <a:spcPts val="600"/>
              </a:spcBef>
            </a:pPr>
            <a:r>
              <a:rPr lang="mk-MK" altLang="mk-MK" sz="3600" b="1" dirty="0" smtClean="0">
                <a:solidFill>
                  <a:srgbClr val="FFFF00"/>
                </a:solidFill>
              </a:rPr>
              <a:t>Проф. Д-р Иван Блинков</a:t>
            </a:r>
            <a:endParaRPr lang="mk-MK" altLang="mk-MK" sz="3600" dirty="0">
              <a:solidFill>
                <a:srgbClr val="FFFF00"/>
              </a:solidFill>
            </a:endParaRPr>
          </a:p>
        </p:txBody>
      </p:sp>
      <p:pic>
        <p:nvPicPr>
          <p:cNvPr id="11" name="Picture 3" descr="Logo RRD SW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9577" y="234227"/>
            <a:ext cx="2734394" cy="1007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4"/>
          <a:stretch>
            <a:fillRect/>
          </a:stretch>
        </p:blipFill>
        <p:spPr>
          <a:xfrm>
            <a:off x="8743054" y="623780"/>
            <a:ext cx="2409856" cy="705128"/>
          </a:xfrm>
          <a:prstGeom prst="rect">
            <a:avLst/>
          </a:prstGeom>
        </p:spPr>
      </p:pic>
      <p:pic>
        <p:nvPicPr>
          <p:cNvPr id="13" name="Picture 12"/>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71580" y="318654"/>
            <a:ext cx="2094237" cy="1008845"/>
          </a:xfrm>
          <a:prstGeom prst="rect">
            <a:avLst/>
          </a:prstGeom>
          <a:noFill/>
        </p:spPr>
      </p:pic>
    </p:spTree>
    <p:extLst>
      <p:ext uri="{BB962C8B-B14F-4D97-AF65-F5344CB8AC3E}">
        <p14:creationId xmlns:p14="http://schemas.microsoft.com/office/powerpoint/2010/main" xmlns="" val="385184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76" y="193183"/>
            <a:ext cx="1777285" cy="1325563"/>
          </a:xfrm>
        </p:spPr>
        <p:txBody>
          <a:bodyPr/>
          <a:lstStyle/>
          <a:p>
            <a:r>
              <a:rPr lang="en-US" dirty="0" smtClean="0"/>
              <a:t>   </a:t>
            </a:r>
            <a:r>
              <a:rPr lang="mk-MK" dirty="0" smtClean="0"/>
              <a:t>Тим</a:t>
            </a:r>
            <a:endParaRPr lang="en-US" dirty="0"/>
          </a:p>
        </p:txBody>
      </p:sp>
      <p:sp>
        <p:nvSpPr>
          <p:cNvPr id="3" name="Content Placeholder 2"/>
          <p:cNvSpPr>
            <a:spLocks noGrp="1"/>
          </p:cNvSpPr>
          <p:nvPr>
            <p:ph idx="1"/>
          </p:nvPr>
        </p:nvSpPr>
        <p:spPr>
          <a:xfrm>
            <a:off x="3129566" y="103032"/>
            <a:ext cx="8963696" cy="6754968"/>
          </a:xfrm>
        </p:spPr>
        <p:txBody>
          <a:bodyPr>
            <a:normAutofit fontScale="85000" lnSpcReduction="20000"/>
          </a:bodyPr>
          <a:lstStyle/>
          <a:p>
            <a:pPr marL="0" indent="0">
              <a:buNone/>
            </a:pPr>
            <a:r>
              <a:rPr lang="mk-MK" b="1" dirty="0" smtClean="0">
                <a:latin typeface="Calibri" pitchFamily="34" charset="0"/>
                <a:cs typeface="Calibri" pitchFamily="34" charset="0"/>
              </a:rPr>
              <a:t>Интернационални координатори- </a:t>
            </a:r>
          </a:p>
          <a:p>
            <a:pPr marL="0" indent="0">
              <a:buNone/>
            </a:pPr>
            <a:r>
              <a:rPr lang="mk-MK" b="1" dirty="0" smtClean="0">
                <a:latin typeface="Calibri" pitchFamily="34" charset="0"/>
                <a:cs typeface="Calibri" pitchFamily="34" charset="0"/>
              </a:rPr>
              <a:t>                               Хелга </a:t>
            </a:r>
            <a:r>
              <a:rPr lang="mk-MK" b="1" dirty="0">
                <a:latin typeface="Calibri" pitchFamily="34" charset="0"/>
                <a:cs typeface="Calibri" pitchFamily="34" charset="0"/>
              </a:rPr>
              <a:t>Пулзл и Бернхард </a:t>
            </a:r>
            <a:r>
              <a:rPr lang="mk-MK" b="1" dirty="0" smtClean="0">
                <a:latin typeface="Calibri" pitchFamily="34" charset="0"/>
                <a:cs typeface="Calibri" pitchFamily="34" charset="0"/>
              </a:rPr>
              <a:t>Волфслехнер</a:t>
            </a:r>
          </a:p>
          <a:p>
            <a:pPr marL="0" indent="0">
              <a:buNone/>
            </a:pPr>
            <a:r>
              <a:rPr lang="mk-MK" b="1" dirty="0">
                <a:latin typeface="Calibri" pitchFamily="34" charset="0"/>
                <a:cs typeface="Calibri" pitchFamily="34" charset="0"/>
              </a:rPr>
              <a:t>Регионални координатори -   </a:t>
            </a:r>
          </a:p>
          <a:p>
            <a:pPr marL="0" indent="0">
              <a:buNone/>
            </a:pPr>
            <a:r>
              <a:rPr lang="mk-MK" b="1" dirty="0">
                <a:latin typeface="Calibri" pitchFamily="34" charset="0"/>
                <a:cs typeface="Calibri" pitchFamily="34" charset="0"/>
              </a:rPr>
              <a:t>                            </a:t>
            </a:r>
            <a:r>
              <a:rPr lang="en-US" b="1" dirty="0">
                <a:latin typeface="Calibri" pitchFamily="34" charset="0"/>
                <a:cs typeface="Calibri" pitchFamily="34" charset="0"/>
              </a:rPr>
              <a:t>   </a:t>
            </a:r>
            <a:r>
              <a:rPr lang="mk-MK" b="1" dirty="0">
                <a:latin typeface="Calibri" pitchFamily="34" charset="0"/>
                <a:cs typeface="Calibri" pitchFamily="34" charset="0"/>
              </a:rPr>
              <a:t>Нада Драговиќ, Ратко Ристиќ, </a:t>
            </a:r>
          </a:p>
          <a:p>
            <a:pPr marL="0" indent="0">
              <a:buNone/>
            </a:pPr>
            <a:endParaRPr lang="mk-MK" b="1" dirty="0" smtClean="0">
              <a:latin typeface="Calibri" pitchFamily="34" charset="0"/>
              <a:cs typeface="Calibri" pitchFamily="34" charset="0"/>
            </a:endParaRPr>
          </a:p>
          <a:p>
            <a:pPr marL="0" indent="0">
              <a:buNone/>
            </a:pPr>
            <a:endParaRPr lang="mk-MK" b="1" dirty="0" smtClean="0">
              <a:latin typeface="Calibri" pitchFamily="34" charset="0"/>
              <a:cs typeface="Calibri" pitchFamily="34" charset="0"/>
            </a:endParaRPr>
          </a:p>
          <a:p>
            <a:pPr marL="0" indent="0">
              <a:buNone/>
            </a:pPr>
            <a:r>
              <a:rPr lang="mk-MK" b="1" dirty="0" smtClean="0">
                <a:latin typeface="Calibri" pitchFamily="34" charset="0"/>
                <a:cs typeface="Calibri" pitchFamily="34" charset="0"/>
              </a:rPr>
              <a:t>Национални експерти</a:t>
            </a:r>
            <a:r>
              <a:rPr lang="en-US" b="1" dirty="0" smtClean="0">
                <a:latin typeface="Calibri" pitchFamily="34" charset="0"/>
                <a:cs typeface="Calibri" pitchFamily="34" charset="0"/>
              </a:rPr>
              <a:t>:</a:t>
            </a:r>
            <a:endParaRPr lang="en-US" b="1" dirty="0">
              <a:latin typeface="Calibri" pitchFamily="34" charset="0"/>
              <a:cs typeface="Calibri" pitchFamily="34" charset="0"/>
            </a:endParaRPr>
          </a:p>
          <a:p>
            <a:endParaRPr lang="mk-MK" dirty="0" smtClean="0">
              <a:latin typeface="Calibri" pitchFamily="34" charset="0"/>
              <a:cs typeface="Calibri" pitchFamily="34" charset="0"/>
            </a:endParaRPr>
          </a:p>
          <a:p>
            <a:pPr>
              <a:spcAft>
                <a:spcPts val="1200"/>
              </a:spcAft>
            </a:pPr>
            <a:r>
              <a:rPr lang="mk-MK" dirty="0" smtClean="0">
                <a:latin typeface="Calibri" pitchFamily="34" charset="0"/>
                <a:cs typeface="Calibri" pitchFamily="34" charset="0"/>
              </a:rPr>
              <a:t>АЛБ - Генти </a:t>
            </a:r>
            <a:r>
              <a:rPr lang="mk-MK" dirty="0">
                <a:latin typeface="Calibri" pitchFamily="34" charset="0"/>
                <a:cs typeface="Calibri" pitchFamily="34" charset="0"/>
              </a:rPr>
              <a:t>Кромида и Мириам </a:t>
            </a:r>
            <a:r>
              <a:rPr lang="mk-MK" dirty="0" smtClean="0">
                <a:latin typeface="Calibri" pitchFamily="34" charset="0"/>
                <a:cs typeface="Calibri" pitchFamily="34" charset="0"/>
              </a:rPr>
              <a:t>Ндини</a:t>
            </a:r>
          </a:p>
          <a:p>
            <a:pPr>
              <a:spcAft>
                <a:spcPts val="1200"/>
              </a:spcAft>
            </a:pPr>
            <a:r>
              <a:rPr lang="mk-MK" dirty="0" smtClean="0">
                <a:latin typeface="Calibri" pitchFamily="34" charset="0"/>
                <a:cs typeface="Calibri" pitchFamily="34" charset="0"/>
              </a:rPr>
              <a:t>БИХ - Бруно </a:t>
            </a:r>
            <a:r>
              <a:rPr lang="mk-MK" dirty="0">
                <a:latin typeface="Calibri" pitchFamily="34" charset="0"/>
                <a:cs typeface="Calibri" pitchFamily="34" charset="0"/>
              </a:rPr>
              <a:t>Мариќ, Сабина Хаџиахметовиќ</a:t>
            </a:r>
            <a:r>
              <a:rPr lang="mk-MK" dirty="0" smtClean="0">
                <a:latin typeface="Calibri" pitchFamily="34" charset="0"/>
                <a:cs typeface="Calibri" pitchFamily="34" charset="0"/>
              </a:rPr>
              <a:t>,  Михајло  Марковиќ</a:t>
            </a:r>
            <a:r>
              <a:rPr lang="mk-MK" dirty="0">
                <a:latin typeface="Calibri" pitchFamily="34" charset="0"/>
                <a:cs typeface="Calibri" pitchFamily="34" charset="0"/>
              </a:rPr>
              <a:t>, и Југослав </a:t>
            </a:r>
            <a:r>
              <a:rPr lang="mk-MK" dirty="0" smtClean="0">
                <a:latin typeface="Calibri" pitchFamily="34" charset="0"/>
                <a:cs typeface="Calibri" pitchFamily="34" charset="0"/>
              </a:rPr>
              <a:t>Брујиќ</a:t>
            </a:r>
          </a:p>
          <a:p>
            <a:pPr>
              <a:spcAft>
                <a:spcPts val="1200"/>
              </a:spcAft>
            </a:pPr>
            <a:r>
              <a:rPr lang="mk-MK" dirty="0" smtClean="0">
                <a:latin typeface="Calibri" pitchFamily="34" charset="0"/>
                <a:cs typeface="Calibri" pitchFamily="34" charset="0"/>
              </a:rPr>
              <a:t>КОС - </a:t>
            </a:r>
            <a:r>
              <a:rPr lang="mk-MK" dirty="0">
                <a:latin typeface="Calibri" pitchFamily="34" charset="0"/>
                <a:cs typeface="Calibri" pitchFamily="34" charset="0"/>
              </a:rPr>
              <a:t>Ќазим Кукалај, Абдула </a:t>
            </a:r>
            <a:r>
              <a:rPr lang="mk-MK" dirty="0" smtClean="0">
                <a:latin typeface="Calibri" pitchFamily="34" charset="0"/>
                <a:cs typeface="Calibri" pitchFamily="34" charset="0"/>
              </a:rPr>
              <a:t>Нишори</a:t>
            </a:r>
          </a:p>
          <a:p>
            <a:pPr>
              <a:spcAft>
                <a:spcPts val="1200"/>
              </a:spcAft>
            </a:pPr>
            <a:r>
              <a:rPr lang="mk-MK" dirty="0" smtClean="0">
                <a:solidFill>
                  <a:srgbClr val="FFFF00"/>
                </a:solidFill>
                <a:latin typeface="Calibri" pitchFamily="34" charset="0"/>
                <a:cs typeface="Calibri" pitchFamily="34" charset="0"/>
              </a:rPr>
              <a:t>МКД – </a:t>
            </a:r>
            <a:r>
              <a:rPr lang="mk-MK" dirty="0">
                <a:solidFill>
                  <a:srgbClr val="FFFF00"/>
                </a:solidFill>
                <a:latin typeface="Calibri" pitchFamily="34" charset="0"/>
                <a:cs typeface="Calibri" pitchFamily="34" charset="0"/>
              </a:rPr>
              <a:t>Македонк</a:t>
            </a:r>
            <a:r>
              <a:rPr lang="en-US" dirty="0">
                <a:solidFill>
                  <a:srgbClr val="FFFF00"/>
                </a:solidFill>
                <a:latin typeface="Calibri" pitchFamily="34" charset="0"/>
                <a:cs typeface="Calibri" pitchFamily="34" charset="0"/>
              </a:rPr>
              <a:t>a</a:t>
            </a:r>
            <a:r>
              <a:rPr lang="mk-MK" dirty="0">
                <a:solidFill>
                  <a:srgbClr val="FFFF00"/>
                </a:solidFill>
                <a:latin typeface="Calibri" pitchFamily="34" charset="0"/>
                <a:cs typeface="Calibri" pitchFamily="34" charset="0"/>
              </a:rPr>
              <a:t> </a:t>
            </a:r>
            <a:r>
              <a:rPr lang="mk-MK" dirty="0" smtClean="0">
                <a:solidFill>
                  <a:srgbClr val="FFFF00"/>
                </a:solidFill>
                <a:latin typeface="Calibri" pitchFamily="34" charset="0"/>
                <a:cs typeface="Calibri" pitchFamily="34" charset="0"/>
              </a:rPr>
              <a:t>Стојановска,Иван Блинков, </a:t>
            </a:r>
          </a:p>
          <a:p>
            <a:pPr>
              <a:spcAft>
                <a:spcPts val="1200"/>
              </a:spcAft>
            </a:pPr>
            <a:r>
              <a:rPr lang="mk-MK" dirty="0" smtClean="0">
                <a:latin typeface="Calibri" pitchFamily="34" charset="0"/>
                <a:cs typeface="Calibri" pitchFamily="34" charset="0"/>
              </a:rPr>
              <a:t>СРБ </a:t>
            </a:r>
            <a:r>
              <a:rPr lang="mk-MK" dirty="0">
                <a:latin typeface="Calibri" pitchFamily="34" charset="0"/>
                <a:cs typeface="Calibri" pitchFamily="34" charset="0"/>
              </a:rPr>
              <a:t>–Бранко Стајиќ, Борис Радиќ , Тијана </a:t>
            </a:r>
            <a:r>
              <a:rPr lang="mk-MK" dirty="0" smtClean="0">
                <a:latin typeface="Calibri" pitchFamily="34" charset="0"/>
                <a:cs typeface="Calibri" pitchFamily="34" charset="0"/>
              </a:rPr>
              <a:t>Вулевиќ,                            Ратко </a:t>
            </a:r>
            <a:r>
              <a:rPr lang="mk-MK" dirty="0">
                <a:latin typeface="Calibri" pitchFamily="34" charset="0"/>
                <a:cs typeface="Calibri" pitchFamily="34" charset="0"/>
              </a:rPr>
              <a:t>Ристиќ, Нада </a:t>
            </a:r>
            <a:r>
              <a:rPr lang="mk-MK" dirty="0" smtClean="0">
                <a:latin typeface="Calibri" pitchFamily="34" charset="0"/>
                <a:cs typeface="Calibri" pitchFamily="34" charset="0"/>
              </a:rPr>
              <a:t>Драговиќ,</a:t>
            </a:r>
          </a:p>
          <a:p>
            <a:pPr>
              <a:spcAft>
                <a:spcPts val="1200"/>
              </a:spcAft>
            </a:pPr>
            <a:r>
              <a:rPr lang="mk-MK" dirty="0" smtClean="0">
                <a:latin typeface="Calibri" pitchFamily="34" charset="0"/>
                <a:cs typeface="Calibri" pitchFamily="34" charset="0"/>
              </a:rPr>
              <a:t> ЦГ - </a:t>
            </a:r>
            <a:r>
              <a:rPr lang="mk-MK" dirty="0">
                <a:latin typeface="Calibri" pitchFamily="34" charset="0"/>
                <a:cs typeface="Calibri" pitchFamily="34" charset="0"/>
              </a:rPr>
              <a:t>Жарко Вучиниќ, Момчило </a:t>
            </a:r>
            <a:r>
              <a:rPr lang="mk-MK" dirty="0" smtClean="0">
                <a:latin typeface="Calibri" pitchFamily="34" charset="0"/>
                <a:cs typeface="Calibri" pitchFamily="34" charset="0"/>
              </a:rPr>
              <a:t>Благојевиќ</a:t>
            </a:r>
          </a:p>
          <a:p>
            <a:endParaRPr lang="mk-MK" dirty="0" smtClean="0"/>
          </a:p>
          <a:p>
            <a:endParaRPr lang="mk-MK" dirty="0" smtClean="0"/>
          </a:p>
          <a:p>
            <a:endParaRPr lang="en-US" dirty="0"/>
          </a:p>
        </p:txBody>
      </p:sp>
      <p:pic>
        <p:nvPicPr>
          <p:cNvPr id="28674" name="Picture 2" descr="Image result for Western Balkan Countrie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7760" y="1967968"/>
            <a:ext cx="3257326" cy="39359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94452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89" y="180304"/>
            <a:ext cx="11758411" cy="6478073"/>
          </a:xfrm>
        </p:spPr>
        <p:txBody>
          <a:bodyPr>
            <a:normAutofit fontScale="92500" lnSpcReduction="10000"/>
          </a:bodyPr>
          <a:lstStyle/>
          <a:p>
            <a:pPr algn="just"/>
            <a:r>
              <a:rPr lang="ru-RU" dirty="0">
                <a:latin typeface="Calibri" pitchFamily="34" charset="0"/>
                <a:cs typeface="Calibri" pitchFamily="34" charset="0"/>
              </a:rPr>
              <a:t>Шумите играат како интегрална улога во снабдувањето со чиста </a:t>
            </a:r>
            <a:r>
              <a:rPr lang="ru-RU" dirty="0" smtClean="0">
                <a:latin typeface="Calibri" pitchFamily="34" charset="0"/>
                <a:cs typeface="Calibri" pitchFamily="34" charset="0"/>
              </a:rPr>
              <a:t>вода, </a:t>
            </a:r>
            <a:r>
              <a:rPr lang="ru-RU" dirty="0">
                <a:latin typeface="Calibri" pitchFamily="34" charset="0"/>
                <a:cs typeface="Calibri" pitchFamily="34" charset="0"/>
              </a:rPr>
              <a:t>како и за стабилизирање и заштита на почвите од ерозија. Голем дел од слатководните води во светот се обезбедуваат преку пошумени </a:t>
            </a:r>
            <a:r>
              <a:rPr lang="ru-RU" dirty="0" smtClean="0">
                <a:latin typeface="Calibri" pitchFamily="34" charset="0"/>
                <a:cs typeface="Calibri" pitchFamily="34" charset="0"/>
              </a:rPr>
              <a:t>сливови, </a:t>
            </a:r>
            <a:r>
              <a:rPr lang="ru-RU" dirty="0">
                <a:latin typeface="Calibri" pitchFamily="34" charset="0"/>
                <a:cs typeface="Calibri" pitchFamily="34" charset="0"/>
              </a:rPr>
              <a:t>а шумите заштитуваат многу </a:t>
            </a:r>
            <a:r>
              <a:rPr lang="ru-RU" dirty="0" smtClean="0">
                <a:latin typeface="Calibri" pitchFamily="34" charset="0"/>
                <a:cs typeface="Calibri" pitchFamily="34" charset="0"/>
              </a:rPr>
              <a:t>акумлации од засипување  и </a:t>
            </a:r>
            <a:r>
              <a:rPr lang="ru-RU" dirty="0">
                <a:latin typeface="Calibri" pitchFamily="34" charset="0"/>
                <a:cs typeface="Calibri" pitchFamily="34" charset="0"/>
              </a:rPr>
              <a:t>контаминација од различни загадувачки </a:t>
            </a:r>
            <a:r>
              <a:rPr lang="ru-RU" dirty="0" smtClean="0">
                <a:latin typeface="Calibri" pitchFamily="34" charset="0"/>
                <a:cs typeface="Calibri" pitchFamily="34" charset="0"/>
              </a:rPr>
              <a:t>материи. </a:t>
            </a:r>
            <a:r>
              <a:rPr lang="ru-RU" dirty="0">
                <a:latin typeface="Calibri" pitchFamily="34" charset="0"/>
                <a:cs typeface="Calibri" pitchFamily="34" charset="0"/>
              </a:rPr>
              <a:t>Покрај тоа, и почвата и водата се суштински двигатели на здравјето и растот на шумите. </a:t>
            </a:r>
            <a:endParaRPr lang="ru-RU" dirty="0" smtClean="0">
              <a:latin typeface="Calibri" pitchFamily="34" charset="0"/>
              <a:cs typeface="Calibri" pitchFamily="34" charset="0"/>
            </a:endParaRPr>
          </a:p>
          <a:p>
            <a:pPr algn="just"/>
            <a:endParaRPr lang="mk-MK" dirty="0" smtClean="0">
              <a:latin typeface="Calibri" pitchFamily="34" charset="0"/>
              <a:cs typeface="Calibri" pitchFamily="34" charset="0"/>
            </a:endParaRPr>
          </a:p>
          <a:p>
            <a:pPr algn="just"/>
            <a:r>
              <a:rPr lang="mk-MK" dirty="0" smtClean="0">
                <a:latin typeface="Calibri" pitchFamily="34" charset="0"/>
                <a:cs typeface="Calibri" pitchFamily="34" charset="0"/>
              </a:rPr>
              <a:t>Регионот </a:t>
            </a:r>
            <a:r>
              <a:rPr lang="mk-MK" dirty="0">
                <a:latin typeface="Calibri" pitchFamily="34" charset="0"/>
                <a:cs typeface="Calibri" pitchFamily="34" charset="0"/>
              </a:rPr>
              <a:t>претрпе големи политички и општествени промени во последниве децении. </a:t>
            </a:r>
            <a:r>
              <a:rPr lang="mk-MK" dirty="0" smtClean="0">
                <a:latin typeface="Calibri" pitchFamily="34" charset="0"/>
                <a:cs typeface="Calibri" pitchFamily="34" charset="0"/>
              </a:rPr>
              <a:t>Она </a:t>
            </a:r>
            <a:r>
              <a:rPr lang="mk-MK" dirty="0">
                <a:latin typeface="Calibri" pitchFamily="34" charset="0"/>
                <a:cs typeface="Calibri" pitchFamily="34" charset="0"/>
              </a:rPr>
              <a:t>што целосно се промени е посилна поврзаност со глобализираниот свет, со глобалните проблеми како што се климатските промени и силната врска со европските </a:t>
            </a:r>
            <a:r>
              <a:rPr lang="mk-MK" dirty="0" smtClean="0">
                <a:latin typeface="Calibri" pitchFamily="34" charset="0"/>
                <a:cs typeface="Calibri" pitchFamily="34" charset="0"/>
              </a:rPr>
              <a:t>активности.</a:t>
            </a:r>
          </a:p>
          <a:p>
            <a:pPr algn="just"/>
            <a:endParaRPr lang="mk-MK" dirty="0" smtClean="0">
              <a:latin typeface="Calibri" pitchFamily="34" charset="0"/>
              <a:cs typeface="Calibri" pitchFamily="34" charset="0"/>
            </a:endParaRPr>
          </a:p>
          <a:p>
            <a:pPr algn="just"/>
            <a:r>
              <a:rPr lang="mk-MK" dirty="0" smtClean="0">
                <a:latin typeface="Calibri" pitchFamily="34" charset="0"/>
                <a:cs typeface="Calibri" pitchFamily="34" charset="0"/>
              </a:rPr>
              <a:t>Со оваа студија се </a:t>
            </a:r>
            <a:r>
              <a:rPr lang="mk-MK" dirty="0">
                <a:latin typeface="Calibri" pitchFamily="34" charset="0"/>
                <a:cs typeface="Calibri" pitchFamily="34" charset="0"/>
              </a:rPr>
              <a:t>идентификувани заедничките аспекти за земјите од Југоисточна </a:t>
            </a:r>
            <a:r>
              <a:rPr lang="mk-MK" dirty="0" smtClean="0">
                <a:latin typeface="Calibri" pitchFamily="34" charset="0"/>
                <a:cs typeface="Calibri" pitchFamily="34" charset="0"/>
              </a:rPr>
              <a:t>Европа (Западен Балкан)  </a:t>
            </a:r>
            <a:r>
              <a:rPr lang="mk-MK" dirty="0">
                <a:latin typeface="Calibri" pitchFamily="34" charset="0"/>
                <a:cs typeface="Calibri" pitchFamily="34" charset="0"/>
              </a:rPr>
              <a:t>во однос на нивните главни материјални (и не-материјални) добра од шумите, водата и почвата, следејќи го главното разбирање дека управувањето со природни ресурси мора да испорача интегриран пристап, бидејќи истите се тесно испреплетени.</a:t>
            </a:r>
            <a:endParaRPr lang="en-US" dirty="0">
              <a:latin typeface="Calibri" pitchFamily="34" charset="0"/>
              <a:cs typeface="Calibri" pitchFamily="34" charset="0"/>
            </a:endParaRPr>
          </a:p>
          <a:p>
            <a:pPr algn="just"/>
            <a:endParaRPr lang="en-US" dirty="0">
              <a:latin typeface="Calibri" pitchFamily="34" charset="0"/>
              <a:cs typeface="Calibri" pitchFamily="34" charset="0"/>
            </a:endParaRPr>
          </a:p>
        </p:txBody>
      </p:sp>
    </p:spTree>
    <p:extLst>
      <p:ext uri="{BB962C8B-B14F-4D97-AF65-F5344CB8AC3E}">
        <p14:creationId xmlns:p14="http://schemas.microsoft.com/office/powerpoint/2010/main" xmlns="" val="1739871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964" y="320530"/>
            <a:ext cx="10515600" cy="716700"/>
          </a:xfrm>
        </p:spPr>
        <p:txBody>
          <a:bodyPr>
            <a:normAutofit fontScale="90000"/>
          </a:bodyPr>
          <a:lstStyle/>
          <a:p>
            <a:pPr algn="ctr"/>
            <a:r>
              <a:rPr lang="mk-MK" b="1" dirty="0" smtClean="0"/>
              <a:t>Методологија</a:t>
            </a:r>
            <a:endParaRPr lang="en-US" dirty="0"/>
          </a:p>
        </p:txBody>
      </p:sp>
      <p:sp>
        <p:nvSpPr>
          <p:cNvPr id="3" name="Content Placeholder 2"/>
          <p:cNvSpPr>
            <a:spLocks noGrp="1"/>
          </p:cNvSpPr>
          <p:nvPr>
            <p:ph idx="1"/>
          </p:nvPr>
        </p:nvSpPr>
        <p:spPr>
          <a:xfrm>
            <a:off x="167425" y="1442625"/>
            <a:ext cx="11861443" cy="5647386"/>
          </a:xfrm>
        </p:spPr>
        <p:txBody>
          <a:bodyPr>
            <a:normAutofit fontScale="92500" lnSpcReduction="10000"/>
          </a:bodyPr>
          <a:lstStyle/>
          <a:p>
            <a:r>
              <a:rPr lang="mk-MK" b="1" dirty="0">
                <a:solidFill>
                  <a:srgbClr val="FFFF00"/>
                </a:solidFill>
                <a:latin typeface="Calibri" pitchFamily="34" charset="0"/>
                <a:cs typeface="Calibri" pitchFamily="34" charset="0"/>
              </a:rPr>
              <a:t>Три сеопфатни</a:t>
            </a:r>
            <a:r>
              <a:rPr lang="en-US" b="1" dirty="0">
                <a:solidFill>
                  <a:srgbClr val="FFFF00"/>
                </a:solidFill>
                <a:latin typeface="Calibri" pitchFamily="34" charset="0"/>
                <a:cs typeface="Calibri" pitchFamily="34" charset="0"/>
              </a:rPr>
              <a:t> </a:t>
            </a:r>
            <a:r>
              <a:rPr lang="mk-MK" b="1" dirty="0">
                <a:solidFill>
                  <a:srgbClr val="FFFF00"/>
                </a:solidFill>
                <a:latin typeface="Calibri" pitchFamily="34" charset="0"/>
                <a:cs typeface="Calibri" pitchFamily="34" charset="0"/>
              </a:rPr>
              <a:t>истражувачки  прашања :</a:t>
            </a:r>
            <a:endParaRPr lang="en-US" b="1" dirty="0">
              <a:solidFill>
                <a:srgbClr val="FFFF00"/>
              </a:solidFill>
              <a:latin typeface="Calibri" pitchFamily="34" charset="0"/>
              <a:cs typeface="Calibri" pitchFamily="34" charset="0"/>
            </a:endParaRPr>
          </a:p>
          <a:p>
            <a:pPr lvl="0">
              <a:spcAft>
                <a:spcPts val="1200"/>
              </a:spcAft>
            </a:pPr>
            <a:endParaRPr lang="mk-MK" dirty="0">
              <a:latin typeface="Calibri" pitchFamily="34" charset="0"/>
              <a:cs typeface="Calibri" pitchFamily="34" charset="0"/>
            </a:endParaRPr>
          </a:p>
          <a:p>
            <a:pPr lvl="0" algn="just">
              <a:spcAft>
                <a:spcPts val="1200"/>
              </a:spcAft>
            </a:pPr>
            <a:r>
              <a:rPr lang="mk-MK" u="sng" dirty="0">
                <a:solidFill>
                  <a:srgbClr val="FFFF00"/>
                </a:solidFill>
                <a:latin typeface="Calibri" pitchFamily="34" charset="0"/>
                <a:cs typeface="Calibri" pitchFamily="34" charset="0"/>
              </a:rPr>
              <a:t>Проценка на моменталната </a:t>
            </a:r>
            <a:r>
              <a:rPr lang="mk-MK" u="sng" dirty="0" smtClean="0">
                <a:solidFill>
                  <a:srgbClr val="FFFF00"/>
                </a:solidFill>
                <a:latin typeface="Calibri" pitchFamily="34" charset="0"/>
                <a:cs typeface="Calibri" pitchFamily="34" charset="0"/>
              </a:rPr>
              <a:t>состојба, </a:t>
            </a:r>
            <a:r>
              <a:rPr lang="mk-MK" u="sng" dirty="0">
                <a:solidFill>
                  <a:srgbClr val="FFFF00"/>
                </a:solidFill>
                <a:latin typeface="Calibri" pitchFamily="34" charset="0"/>
                <a:cs typeface="Calibri" pitchFamily="34" charset="0"/>
              </a:rPr>
              <a:t>трендовите и недостатоците</a:t>
            </a:r>
            <a:r>
              <a:rPr lang="mk-MK" dirty="0">
                <a:latin typeface="Calibri" pitchFamily="34" charset="0"/>
                <a:cs typeface="Calibri" pitchFamily="34" charset="0"/>
              </a:rPr>
              <a:t>: Каква е состојбата и трендовите на природните ресурси (шума, вода, почва) и нивното управување и управување во однос на политиките и институциите? Може ли да се идентификуваат националните и регионалните недостатоци?</a:t>
            </a:r>
            <a:endParaRPr lang="en-US" dirty="0">
              <a:latin typeface="Calibri" pitchFamily="34" charset="0"/>
              <a:cs typeface="Calibri" pitchFamily="34" charset="0"/>
            </a:endParaRPr>
          </a:p>
          <a:p>
            <a:pPr lvl="0" algn="just">
              <a:spcAft>
                <a:spcPts val="1200"/>
              </a:spcAft>
            </a:pPr>
            <a:r>
              <a:rPr lang="mk-MK" u="sng" dirty="0">
                <a:solidFill>
                  <a:srgbClr val="FFFF00"/>
                </a:solidFill>
                <a:latin typeface="Calibri" pitchFamily="34" charset="0"/>
                <a:cs typeface="Calibri" pitchFamily="34" charset="0"/>
              </a:rPr>
              <a:t>Сегашна состојба на усогласеност со законодавството на ЕУ</a:t>
            </a:r>
            <a:r>
              <a:rPr lang="mk-MK" dirty="0">
                <a:latin typeface="Calibri" pitchFamily="34" charset="0"/>
                <a:cs typeface="Calibri" pitchFamily="34" charset="0"/>
              </a:rPr>
              <a:t>: Како во моментов шестте земји / територии индивидуално и колективно ги исполнуваат законодавството и стратегиите на ЕУ во врска со шумите, водата и почвата?</a:t>
            </a:r>
            <a:endParaRPr lang="en-US" dirty="0">
              <a:latin typeface="Calibri" pitchFamily="34" charset="0"/>
              <a:cs typeface="Calibri" pitchFamily="34" charset="0"/>
            </a:endParaRPr>
          </a:p>
          <a:p>
            <a:pPr lvl="0" algn="just">
              <a:spcAft>
                <a:spcPts val="1200"/>
              </a:spcAft>
            </a:pPr>
            <a:r>
              <a:rPr lang="mk-MK" dirty="0">
                <a:latin typeface="Calibri" pitchFamily="34" charset="0"/>
                <a:cs typeface="Calibri" pitchFamily="34" charset="0"/>
              </a:rPr>
              <a:t> </a:t>
            </a:r>
            <a:r>
              <a:rPr lang="mk-MK" u="sng" dirty="0">
                <a:solidFill>
                  <a:srgbClr val="FFFF00"/>
                </a:solidFill>
                <a:latin typeface="Calibri" pitchFamily="34" charset="0"/>
                <a:cs typeface="Calibri" pitchFamily="34" charset="0"/>
              </a:rPr>
              <a:t>Дефинирање на клучни предизвици и препораки за политиката</a:t>
            </a:r>
            <a:r>
              <a:rPr lang="mk-MK" dirty="0">
                <a:latin typeface="Calibri" pitchFamily="34" charset="0"/>
                <a:cs typeface="Calibri" pitchFamily="34" charset="0"/>
              </a:rPr>
              <a:t>: Кои клучни прашања и предизвици бараат интервенции на политиките врз основа на анализата?</a:t>
            </a:r>
            <a:endParaRPr lang="en-US" dirty="0">
              <a:latin typeface="Calibri" pitchFamily="34" charset="0"/>
              <a:cs typeface="Calibri" pitchFamily="34" charset="0"/>
            </a:endParaRPr>
          </a:p>
          <a:p>
            <a:pPr>
              <a:spcAft>
                <a:spcPts val="600"/>
              </a:spcAft>
            </a:pPr>
            <a:r>
              <a:rPr lang="mk-MK" dirty="0">
                <a:latin typeface="Calibri" pitchFamily="34" charset="0"/>
                <a:cs typeface="Calibri" pitchFamily="34" charset="0"/>
              </a:rPr>
              <a:t> </a:t>
            </a:r>
            <a:endParaRPr lang="en-US" dirty="0">
              <a:latin typeface="Calibri" pitchFamily="34" charset="0"/>
              <a:cs typeface="Calibri" pitchFamily="34" charset="0"/>
            </a:endParaRPr>
          </a:p>
        </p:txBody>
      </p:sp>
      <p:pic>
        <p:nvPicPr>
          <p:cNvPr id="3074" name="Picture 2" descr="Related image"/>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083349" y="185915"/>
            <a:ext cx="2971650" cy="20659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39140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03006"/>
            <a:ext cx="12192000" cy="1325563"/>
          </a:xfrm>
        </p:spPr>
        <p:txBody>
          <a:bodyPr>
            <a:normAutofit fontScale="90000"/>
          </a:bodyPr>
          <a:lstStyle/>
          <a:p>
            <a:pPr lvl="0" algn="ctr"/>
            <a:r>
              <a:rPr lang="mk-MK" b="1" dirty="0" smtClean="0">
                <a:solidFill>
                  <a:srgbClr val="FFFF00"/>
                </a:solidFill>
              </a:rPr>
              <a:t>Состојба  </a:t>
            </a:r>
            <a:r>
              <a:rPr lang="mk-MK" b="1" dirty="0">
                <a:solidFill>
                  <a:srgbClr val="FFFF00"/>
                </a:solidFill>
              </a:rPr>
              <a:t>на </a:t>
            </a:r>
            <a:r>
              <a:rPr lang="mk-MK" b="1" dirty="0" smtClean="0">
                <a:solidFill>
                  <a:srgbClr val="FFFF00"/>
                </a:solidFill>
              </a:rPr>
              <a:t> Шумите</a:t>
            </a:r>
            <a:r>
              <a:rPr lang="mk-MK" b="1" dirty="0">
                <a:solidFill>
                  <a:srgbClr val="FFFF00"/>
                </a:solidFill>
              </a:rPr>
              <a:t>, Почвата и </a:t>
            </a:r>
            <a:r>
              <a:rPr lang="mk-MK" b="1" dirty="0" smtClean="0">
                <a:solidFill>
                  <a:srgbClr val="FFFF00"/>
                </a:solidFill>
              </a:rPr>
              <a:t/>
            </a:r>
            <a:br>
              <a:rPr lang="mk-MK" b="1" dirty="0" smtClean="0">
                <a:solidFill>
                  <a:srgbClr val="FFFF00"/>
                </a:solidFill>
              </a:rPr>
            </a:br>
            <a:r>
              <a:rPr lang="mk-MK" b="1" dirty="0" smtClean="0">
                <a:solidFill>
                  <a:srgbClr val="FFFF00"/>
                </a:solidFill>
              </a:rPr>
              <a:t>Водните ресурси  </a:t>
            </a:r>
            <a:r>
              <a:rPr lang="mk-MK" b="1" dirty="0">
                <a:solidFill>
                  <a:srgbClr val="FFFF00"/>
                </a:solidFill>
              </a:rPr>
              <a:t>во ЈИЕ </a:t>
            </a:r>
            <a:r>
              <a:rPr lang="en-US" b="1" dirty="0"/>
              <a:t/>
            </a:r>
            <a:br>
              <a:rPr lang="en-US" b="1" dirty="0"/>
            </a:br>
            <a:endParaRPr lang="en-US" dirty="0"/>
          </a:p>
        </p:txBody>
      </p:sp>
      <p:pic>
        <p:nvPicPr>
          <p:cNvPr id="5" name="Picture 4" descr="dem"/>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636486"/>
            <a:ext cx="4301544" cy="4221514"/>
          </a:xfrm>
          <a:prstGeom prst="rect">
            <a:avLst/>
          </a:prstGeom>
          <a:noFill/>
          <a:ln>
            <a:noFill/>
          </a:ln>
        </p:spPr>
      </p:pic>
      <p:pic>
        <p:nvPicPr>
          <p:cNvPr id="9"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991970" y="2636487"/>
            <a:ext cx="4200030" cy="42215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201517" y="2647650"/>
            <a:ext cx="3790453" cy="4210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75148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65194" y="141633"/>
            <a:ext cx="5608655" cy="6477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4886" y="769430"/>
            <a:ext cx="6220308" cy="54403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37445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6685" y="1"/>
            <a:ext cx="10515600" cy="759854"/>
          </a:xfrm>
        </p:spPr>
        <p:txBody>
          <a:bodyPr>
            <a:normAutofit fontScale="90000"/>
          </a:bodyPr>
          <a:lstStyle/>
          <a:p>
            <a:r>
              <a:rPr lang="mk-MK" dirty="0" smtClean="0"/>
              <a:t>ШУМИ  -    Површини </a:t>
            </a:r>
            <a:r>
              <a:rPr lang="mk-MK" dirty="0"/>
              <a:t>под шуми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337526451"/>
              </p:ext>
            </p:extLst>
          </p:nvPr>
        </p:nvGraphicFramePr>
        <p:xfrm>
          <a:off x="0" y="888643"/>
          <a:ext cx="12273565" cy="5545190"/>
        </p:xfrm>
        <a:graphic>
          <a:graphicData uri="http://schemas.openxmlformats.org/drawingml/2006/table">
            <a:tbl>
              <a:tblPr firstRow="1" firstCol="1">
                <a:tableStyleId>{5C22544A-7EE6-4342-B048-85BDC9FD1C3A}</a:tableStyleId>
              </a:tblPr>
              <a:tblGrid>
                <a:gridCol w="2982549"/>
                <a:gridCol w="1616137"/>
                <a:gridCol w="1616137"/>
                <a:gridCol w="1616137"/>
                <a:gridCol w="1413234"/>
                <a:gridCol w="1616137"/>
                <a:gridCol w="1413234"/>
              </a:tblGrid>
              <a:tr h="596974">
                <a:tc>
                  <a:txBody>
                    <a:bodyPr/>
                    <a:lstStyle/>
                    <a:p>
                      <a:pPr marL="0" marR="0" algn="l">
                        <a:spcBef>
                          <a:spcPts val="0"/>
                        </a:spcBef>
                        <a:spcAft>
                          <a:spcPts val="0"/>
                        </a:spcAft>
                      </a:pPr>
                      <a:r>
                        <a:rPr lang="mk-MK" sz="2400" b="0" dirty="0" smtClean="0">
                          <a:effectLst/>
                          <a:latin typeface="Arial Narrow" pitchFamily="34" charset="0"/>
                        </a:rPr>
                        <a:t>Форма/тип</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ctr">
                        <a:spcBef>
                          <a:spcPts val="0"/>
                        </a:spcBef>
                        <a:spcAft>
                          <a:spcPts val="0"/>
                        </a:spcAft>
                      </a:pPr>
                      <a:r>
                        <a:rPr lang="mk-MK" sz="2400" b="0">
                          <a:effectLst/>
                          <a:latin typeface="Arial Narrow" pitchFamily="34" charset="0"/>
                        </a:rPr>
                        <a:t>Албанија</a:t>
                      </a:r>
                      <a:endParaRPr lang="en-US" sz="3200" b="0">
                        <a:effectLst/>
                        <a:latin typeface="Arial Narrow" pitchFamily="34" charset="0"/>
                        <a:ea typeface="Times New Roman"/>
                        <a:cs typeface="Times New Roman"/>
                      </a:endParaRPr>
                    </a:p>
                  </a:txBody>
                  <a:tcPr marL="68580" marR="68580" marT="0" marB="0"/>
                </a:tc>
                <a:tc>
                  <a:txBody>
                    <a:bodyPr/>
                    <a:lstStyle/>
                    <a:p>
                      <a:pPr marL="0" marR="0" algn="ctr">
                        <a:spcBef>
                          <a:spcPts val="0"/>
                        </a:spcBef>
                        <a:spcAft>
                          <a:spcPts val="0"/>
                        </a:spcAft>
                      </a:pPr>
                      <a:r>
                        <a:rPr lang="mk-MK" sz="2400" b="0">
                          <a:effectLst/>
                          <a:latin typeface="Arial Narrow" pitchFamily="34" charset="0"/>
                        </a:rPr>
                        <a:t>БиХ</a:t>
                      </a:r>
                      <a:endParaRPr lang="en-US" sz="3200" b="0">
                        <a:effectLst/>
                        <a:latin typeface="Arial Narrow" pitchFamily="34" charset="0"/>
                        <a:ea typeface="Times New Roman"/>
                        <a:cs typeface="Times New Roman"/>
                      </a:endParaRPr>
                    </a:p>
                  </a:txBody>
                  <a:tcPr marL="68580" marR="68580" marT="0" marB="0"/>
                </a:tc>
                <a:tc>
                  <a:txBody>
                    <a:bodyPr/>
                    <a:lstStyle/>
                    <a:p>
                      <a:pPr marL="0" marR="0" algn="ctr">
                        <a:spcBef>
                          <a:spcPts val="0"/>
                        </a:spcBef>
                        <a:spcAft>
                          <a:spcPts val="0"/>
                        </a:spcAft>
                      </a:pPr>
                      <a:r>
                        <a:rPr lang="mk-MK" sz="2400" b="1" dirty="0">
                          <a:solidFill>
                            <a:schemeClr val="bg1"/>
                          </a:solidFill>
                          <a:effectLst/>
                          <a:latin typeface="Arial Narrow" pitchFamily="34" charset="0"/>
                        </a:rPr>
                        <a:t>Македонија</a:t>
                      </a:r>
                      <a:endParaRPr lang="en-US" sz="3200" b="1" dirty="0">
                        <a:solidFill>
                          <a:schemeClr val="bg1"/>
                        </a:solidFill>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ctr">
                        <a:spcBef>
                          <a:spcPts val="0"/>
                        </a:spcBef>
                        <a:spcAft>
                          <a:spcPts val="0"/>
                        </a:spcAft>
                      </a:pPr>
                      <a:r>
                        <a:rPr lang="mk-MK" sz="2400" b="0">
                          <a:effectLst/>
                          <a:latin typeface="Arial Narrow" pitchFamily="34" charset="0"/>
                        </a:rPr>
                        <a:t>Косово*</a:t>
                      </a:r>
                      <a:endParaRPr lang="en-US" sz="3200" b="0">
                        <a:effectLst/>
                        <a:latin typeface="Arial Narrow" pitchFamily="34" charset="0"/>
                        <a:ea typeface="Times New Roman"/>
                        <a:cs typeface="Times New Roman"/>
                      </a:endParaRPr>
                    </a:p>
                  </a:txBody>
                  <a:tcPr marL="68580" marR="68580" marT="0" marB="0"/>
                </a:tc>
                <a:tc>
                  <a:txBody>
                    <a:bodyPr/>
                    <a:lstStyle/>
                    <a:p>
                      <a:pPr marL="0" marR="0" algn="ctr">
                        <a:spcBef>
                          <a:spcPts val="0"/>
                        </a:spcBef>
                        <a:spcAft>
                          <a:spcPts val="0"/>
                        </a:spcAft>
                      </a:pPr>
                      <a:r>
                        <a:rPr lang="mk-MK" sz="2400" b="0">
                          <a:effectLst/>
                          <a:latin typeface="Arial Narrow" pitchFamily="34" charset="0"/>
                        </a:rPr>
                        <a:t>Србија</a:t>
                      </a:r>
                      <a:endParaRPr lang="en-US" sz="3200" b="0">
                        <a:effectLst/>
                        <a:latin typeface="Arial Narrow" pitchFamily="34" charset="0"/>
                        <a:ea typeface="Times New Roman"/>
                        <a:cs typeface="Times New Roman"/>
                      </a:endParaRPr>
                    </a:p>
                  </a:txBody>
                  <a:tcPr marL="68580" marR="68580" marT="0" marB="0"/>
                </a:tc>
                <a:tc>
                  <a:txBody>
                    <a:bodyPr/>
                    <a:lstStyle/>
                    <a:p>
                      <a:pPr marL="0" marR="0" algn="ctr">
                        <a:spcBef>
                          <a:spcPts val="0"/>
                        </a:spcBef>
                        <a:spcAft>
                          <a:spcPts val="0"/>
                        </a:spcAft>
                      </a:pPr>
                      <a:r>
                        <a:rPr lang="mk-MK" sz="2400" b="0">
                          <a:effectLst/>
                          <a:latin typeface="Arial Narrow" pitchFamily="34" charset="0"/>
                        </a:rPr>
                        <a:t>Црна Гора</a:t>
                      </a:r>
                      <a:endParaRPr lang="en-US" sz="3200" b="0">
                        <a:effectLst/>
                        <a:latin typeface="Arial Narrow" pitchFamily="34" charset="0"/>
                        <a:ea typeface="Times New Roman"/>
                        <a:cs typeface="Times New Roman"/>
                      </a:endParaRPr>
                    </a:p>
                  </a:txBody>
                  <a:tcPr marL="68580" marR="68580" marT="0" marB="0"/>
                </a:tc>
              </a:tr>
              <a:tr h="298486">
                <a:tc>
                  <a:txBody>
                    <a:bodyPr/>
                    <a:lstStyle/>
                    <a:p>
                      <a:pPr marL="0" marR="0" algn="l">
                        <a:spcBef>
                          <a:spcPts val="0"/>
                        </a:spcBef>
                        <a:spcAft>
                          <a:spcPts val="0"/>
                        </a:spcAft>
                      </a:pPr>
                      <a:r>
                        <a:rPr lang="mk-MK" sz="2400" b="0">
                          <a:effectLst/>
                          <a:latin typeface="Arial Narrow" pitchFamily="34" charset="0"/>
                        </a:rPr>
                        <a:t> </a:t>
                      </a:r>
                      <a:endParaRPr lang="en-US" sz="3200" b="0">
                        <a:effectLst/>
                        <a:latin typeface="Arial Narrow" pitchFamily="34" charset="0"/>
                        <a:ea typeface="Times New Roman"/>
                        <a:cs typeface="Times New Roman"/>
                      </a:endParaRPr>
                    </a:p>
                  </a:txBody>
                  <a:tcPr marL="68580" marR="68580" marT="0" marB="0"/>
                </a:tc>
                <a:tc gridSpan="6">
                  <a:txBody>
                    <a:bodyPr/>
                    <a:lstStyle/>
                    <a:p>
                      <a:pPr marL="0" marR="0" algn="ctr">
                        <a:spcBef>
                          <a:spcPts val="0"/>
                        </a:spcBef>
                        <a:spcAft>
                          <a:spcPts val="0"/>
                        </a:spcAft>
                      </a:pPr>
                      <a:r>
                        <a:rPr lang="mk-MK" sz="2400" b="0" dirty="0">
                          <a:effectLst/>
                          <a:latin typeface="Arial Narrow" pitchFamily="34" charset="0"/>
                        </a:rPr>
                        <a:t>ha</a:t>
                      </a:r>
                      <a:endParaRPr lang="en-US" sz="3200" b="0" dirty="0">
                        <a:effectLst/>
                        <a:latin typeface="Arial Narrow" pitchFamily="34" charset="0"/>
                        <a:ea typeface="Times New Roman"/>
                        <a:cs typeface="Times New Roman"/>
                      </a:endParaRPr>
                    </a:p>
                  </a:txBody>
                  <a:tcPr marL="68580" marR="68580" marT="0" marB="0">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96974">
                <a:tc>
                  <a:txBody>
                    <a:bodyPr/>
                    <a:lstStyle/>
                    <a:p>
                      <a:pPr marL="0" marR="0" algn="l">
                        <a:spcBef>
                          <a:spcPts val="0"/>
                        </a:spcBef>
                        <a:spcAft>
                          <a:spcPts val="0"/>
                        </a:spcAft>
                      </a:pPr>
                      <a:r>
                        <a:rPr lang="mk-MK" sz="2400" b="0" dirty="0">
                          <a:effectLst/>
                          <a:latin typeface="Arial Narrow" pitchFamily="34" charset="0"/>
                        </a:rPr>
                        <a:t>1. </a:t>
                      </a:r>
                      <a:r>
                        <a:rPr lang="mk-MK" sz="2400" b="0" dirty="0" smtClean="0">
                          <a:effectLst/>
                          <a:latin typeface="Arial Narrow" pitchFamily="34" charset="0"/>
                        </a:rPr>
                        <a:t>Високостебл. </a:t>
                      </a:r>
                      <a:r>
                        <a:rPr lang="mk-MK" sz="2400" b="0" dirty="0">
                          <a:effectLst/>
                          <a:latin typeface="Arial Narrow" pitchFamily="34" charset="0"/>
                        </a:rPr>
                        <a:t>шуми</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452.240</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1.652.400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255.484</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73.000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796.000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371.285</a:t>
                      </a:r>
                      <a:endParaRPr lang="en-US" sz="3200" b="0">
                        <a:effectLst/>
                        <a:latin typeface="Arial Narrow" pitchFamily="34" charset="0"/>
                        <a:ea typeface="Times New Roman"/>
                        <a:cs typeface="Times New Roman"/>
                      </a:endParaRPr>
                    </a:p>
                  </a:txBody>
                  <a:tcPr marL="68580" marR="68580" marT="0" marB="0"/>
                </a:tc>
              </a:tr>
              <a:tr h="596974">
                <a:tc>
                  <a:txBody>
                    <a:bodyPr/>
                    <a:lstStyle/>
                    <a:p>
                      <a:pPr marL="0" marR="0" algn="l">
                        <a:spcBef>
                          <a:spcPts val="0"/>
                        </a:spcBef>
                        <a:spcAft>
                          <a:spcPts val="0"/>
                        </a:spcAft>
                      </a:pPr>
                      <a:r>
                        <a:rPr lang="mk-MK" sz="2400" b="0">
                          <a:effectLst/>
                          <a:latin typeface="Arial Narrow" pitchFamily="34" charset="0"/>
                        </a:rPr>
                        <a:t>2. Нискостеблени шуми</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336.815</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1.252.200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546.179</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408.000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1.456.400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355.840</a:t>
                      </a:r>
                      <a:endParaRPr lang="en-US" sz="3200" b="0">
                        <a:effectLst/>
                        <a:latin typeface="Arial Narrow" pitchFamily="34" charset="0"/>
                        <a:ea typeface="Times New Roman"/>
                        <a:cs typeface="Times New Roman"/>
                      </a:endParaRPr>
                    </a:p>
                  </a:txBody>
                  <a:tcPr marL="68580" marR="68580" marT="0" marB="0"/>
                </a:tc>
              </a:tr>
              <a:tr h="298486">
                <a:tc>
                  <a:txBody>
                    <a:bodyPr/>
                    <a:lstStyle/>
                    <a:p>
                      <a:pPr marL="0" marR="0" algn="l">
                        <a:spcBef>
                          <a:spcPts val="0"/>
                        </a:spcBef>
                        <a:spcAft>
                          <a:spcPts val="0"/>
                        </a:spcAft>
                      </a:pPr>
                      <a:r>
                        <a:rPr lang="mk-MK" sz="2400" b="0" dirty="0" smtClean="0">
                          <a:effectLst/>
                          <a:latin typeface="Arial Narrow" pitchFamily="34" charset="0"/>
                        </a:rPr>
                        <a:t>        1+2</a:t>
                      </a:r>
                      <a:r>
                        <a:rPr lang="mk-MK" sz="2400" b="0" dirty="0">
                          <a:effectLst/>
                          <a:latin typeface="Arial Narrow" pitchFamily="34" charset="0"/>
                        </a:rPr>
                        <a:t>. </a:t>
                      </a:r>
                      <a:r>
                        <a:rPr lang="mk-MK" sz="2400" b="0" dirty="0" smtClean="0">
                          <a:effectLst/>
                          <a:latin typeface="Arial Narrow" pitchFamily="34" charset="0"/>
                        </a:rPr>
                        <a:t>Вкупно  </a:t>
                      </a:r>
                      <a:r>
                        <a:rPr lang="mk-MK" sz="2400" b="0" dirty="0">
                          <a:effectLst/>
                          <a:latin typeface="Arial Narrow" pitchFamily="34" charset="0"/>
                        </a:rPr>
                        <a:t>шуми</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789.055</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2.904.600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801.663</a:t>
                      </a:r>
                      <a:endParaRPr lang="en-US" sz="3200" b="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7.800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2.252.400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727.125</a:t>
                      </a:r>
                      <a:endParaRPr lang="en-US" sz="3200" b="0">
                        <a:effectLst/>
                        <a:latin typeface="Arial Narrow" pitchFamily="34" charset="0"/>
                        <a:ea typeface="Times New Roman"/>
                        <a:cs typeface="Times New Roman"/>
                      </a:endParaRPr>
                    </a:p>
                  </a:txBody>
                  <a:tcPr marL="68580" marR="68580" marT="0" marB="0"/>
                </a:tc>
              </a:tr>
              <a:tr h="298486">
                <a:tc>
                  <a:txBody>
                    <a:bodyPr/>
                    <a:lstStyle/>
                    <a:p>
                      <a:pPr marL="0" marR="0" algn="l">
                        <a:spcBef>
                          <a:spcPts val="0"/>
                        </a:spcBef>
                        <a:spcAft>
                          <a:spcPts val="0"/>
                        </a:spcAft>
                      </a:pPr>
                      <a:r>
                        <a:rPr lang="mk-MK" sz="2400" b="0">
                          <a:effectLst/>
                          <a:latin typeface="Arial Narrow" pitchFamily="34" charset="0"/>
                        </a:rPr>
                        <a:t>3. Грмушки</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252.336</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130.600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18.972</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481.000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n/a</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a:t>
                      </a:r>
                      <a:endParaRPr lang="en-US" sz="3200" b="0">
                        <a:effectLst/>
                        <a:latin typeface="Arial Narrow" pitchFamily="34" charset="0"/>
                        <a:ea typeface="Times New Roman"/>
                        <a:cs typeface="Times New Roman"/>
                      </a:endParaRPr>
                    </a:p>
                  </a:txBody>
                  <a:tcPr marL="68580" marR="68580" marT="0" marB="0"/>
                </a:tc>
              </a:tr>
              <a:tr h="298486">
                <a:tc>
                  <a:txBody>
                    <a:bodyPr/>
                    <a:lstStyle/>
                    <a:p>
                      <a:pPr marL="0" marR="0" algn="l">
                        <a:spcBef>
                          <a:spcPts val="0"/>
                        </a:spcBef>
                        <a:spcAft>
                          <a:spcPts val="0"/>
                        </a:spcAft>
                      </a:pPr>
                      <a:r>
                        <a:rPr lang="mk-MK" sz="2400" b="0">
                          <a:effectLst/>
                          <a:latin typeface="Arial Narrow" pitchFamily="34" charset="0"/>
                        </a:rPr>
                        <a:t>4. Голини </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167.613</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187.200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256.802</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7.000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92.000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a:t>
                      </a:r>
                      <a:endParaRPr lang="en-US" sz="3200" b="0">
                        <a:effectLst/>
                        <a:latin typeface="Arial Narrow" pitchFamily="34" charset="0"/>
                        <a:ea typeface="Times New Roman"/>
                        <a:cs typeface="Times New Roman"/>
                      </a:endParaRPr>
                    </a:p>
                  </a:txBody>
                  <a:tcPr marL="68580" marR="68580" marT="0" marB="0"/>
                </a:tc>
              </a:tr>
              <a:tr h="596974">
                <a:tc>
                  <a:txBody>
                    <a:bodyPr/>
                    <a:lstStyle/>
                    <a:p>
                      <a:pPr marL="0" marR="0" algn="l">
                        <a:spcBef>
                          <a:spcPts val="0"/>
                        </a:spcBef>
                        <a:spcAft>
                          <a:spcPts val="0"/>
                        </a:spcAft>
                      </a:pPr>
                      <a:r>
                        <a:rPr lang="mk-MK" sz="2400" b="0" dirty="0" smtClean="0">
                          <a:effectLst/>
                          <a:latin typeface="Arial Narrow" pitchFamily="34" charset="0"/>
                        </a:rPr>
                        <a:t>  3+4</a:t>
                      </a:r>
                      <a:r>
                        <a:rPr lang="mk-MK" sz="2400" b="0" dirty="0">
                          <a:effectLst/>
                          <a:latin typeface="Arial Narrow" pitchFamily="34" charset="0"/>
                        </a:rPr>
                        <a:t>. Грмушки и голини </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419.949</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317.800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275.774</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21.540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92.000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a:t>
                      </a:r>
                      <a:endParaRPr lang="en-US" sz="3200" b="0">
                        <a:effectLst/>
                        <a:latin typeface="Arial Narrow" pitchFamily="34" charset="0"/>
                        <a:ea typeface="Times New Roman"/>
                        <a:cs typeface="Times New Roman"/>
                      </a:endParaRPr>
                    </a:p>
                  </a:txBody>
                  <a:tcPr marL="68580" marR="68580" marT="0" marB="0"/>
                </a:tc>
              </a:tr>
              <a:tr h="596974">
                <a:tc>
                  <a:txBody>
                    <a:bodyPr/>
                    <a:lstStyle/>
                    <a:p>
                      <a:pPr marL="0" marR="0" algn="l">
                        <a:spcBef>
                          <a:spcPts val="0"/>
                        </a:spcBef>
                        <a:spcAft>
                          <a:spcPts val="0"/>
                        </a:spcAft>
                      </a:pPr>
                      <a:r>
                        <a:rPr lang="mk-MK" sz="2400" b="0" dirty="0">
                          <a:effectLst/>
                          <a:latin typeface="Arial Narrow" pitchFamily="34" charset="0"/>
                        </a:rPr>
                        <a:t>5. </a:t>
                      </a:r>
                      <a:r>
                        <a:rPr lang="mk-MK" sz="2400" b="0" dirty="0" smtClean="0">
                          <a:effectLst/>
                          <a:latin typeface="Arial Narrow" pitchFamily="34" charset="0"/>
                        </a:rPr>
                        <a:t>Ост. Шумско</a:t>
                      </a:r>
                      <a:r>
                        <a:rPr lang="mk-MK" sz="2400" b="0" baseline="0" dirty="0" smtClean="0">
                          <a:effectLst/>
                          <a:latin typeface="Arial Narrow" pitchFamily="34" charset="0"/>
                        </a:rPr>
                        <a:t> з-те</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29.400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9.100</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14.459</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28.540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382.400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99.657</a:t>
                      </a:r>
                      <a:endParaRPr lang="en-US" sz="3200" b="0">
                        <a:effectLst/>
                        <a:latin typeface="Arial Narrow" pitchFamily="34" charset="0"/>
                        <a:ea typeface="Times New Roman"/>
                        <a:cs typeface="Times New Roman"/>
                      </a:endParaRPr>
                    </a:p>
                  </a:txBody>
                  <a:tcPr marL="68580" marR="68580" marT="0" marB="0"/>
                </a:tc>
              </a:tr>
              <a:tr h="298486">
                <a:tc>
                  <a:txBody>
                    <a:bodyPr/>
                    <a:lstStyle/>
                    <a:p>
                      <a:pPr marL="0" marR="0" algn="l">
                        <a:spcBef>
                          <a:spcPts val="0"/>
                        </a:spcBef>
                        <a:spcAft>
                          <a:spcPts val="0"/>
                        </a:spcAft>
                      </a:pPr>
                      <a:r>
                        <a:rPr lang="mk-MK" sz="2400" b="0" dirty="0">
                          <a:effectLst/>
                          <a:latin typeface="Arial Narrow" pitchFamily="34" charset="0"/>
                        </a:rPr>
                        <a:t>FAO шуми (1+2+3+5)</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1.070.791</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3.035.700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1.091.896</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a:effectLst/>
                          <a:latin typeface="Arial Narrow" pitchFamily="34" charset="0"/>
                        </a:rPr>
                        <a:t>42.003</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2.634.800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a:t>
                      </a:r>
                      <a:endParaRPr lang="en-US" sz="3200" b="0" dirty="0">
                        <a:effectLst/>
                        <a:latin typeface="Arial Narrow" pitchFamily="34" charset="0"/>
                        <a:ea typeface="Times New Roman"/>
                        <a:cs typeface="Times New Roman"/>
                      </a:endParaRPr>
                    </a:p>
                  </a:txBody>
                  <a:tcPr marL="68580" marR="68580" marT="0" marB="0"/>
                </a:tc>
              </a:tr>
              <a:tr h="596974">
                <a:tc>
                  <a:txBody>
                    <a:bodyPr/>
                    <a:lstStyle/>
                    <a:p>
                      <a:pPr marL="0" marR="0" algn="l">
                        <a:spcBef>
                          <a:spcPts val="0"/>
                        </a:spcBef>
                        <a:spcAft>
                          <a:spcPts val="0"/>
                        </a:spcAft>
                      </a:pPr>
                      <a:r>
                        <a:rPr lang="mk-MK" sz="2400" b="0" dirty="0">
                          <a:effectLst/>
                          <a:latin typeface="Arial Narrow" pitchFamily="34" charset="0"/>
                        </a:rPr>
                        <a:t>6. </a:t>
                      </a:r>
                      <a:r>
                        <a:rPr lang="mk-MK" sz="2400" b="0" dirty="0" smtClean="0">
                          <a:effectLst/>
                          <a:latin typeface="Arial Narrow" pitchFamily="34" charset="0"/>
                        </a:rPr>
                        <a:t>Вкупно шуми </a:t>
                      </a:r>
                      <a:r>
                        <a:rPr lang="mk-MK" sz="2400" b="0" dirty="0">
                          <a:effectLst/>
                          <a:latin typeface="Arial Narrow" pitchFamily="34" charset="0"/>
                        </a:rPr>
                        <a:t>и шумско земјиште</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1.238.404</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a:effectLst/>
                          <a:latin typeface="Arial Narrow" pitchFamily="34" charset="0"/>
                        </a:rPr>
                        <a:t>3.231.500</a:t>
                      </a:r>
                      <a:endParaRPr lang="en-US" sz="3200" b="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1.091.896</a:t>
                      </a:r>
                      <a:endParaRPr lang="en-US" sz="3200" b="0" dirty="0">
                        <a:effectLst/>
                        <a:latin typeface="Arial Narrow" pitchFamily="34" charset="0"/>
                        <a:ea typeface="Times New Roman"/>
                        <a:cs typeface="Times New Roman"/>
                      </a:endParaRPr>
                    </a:p>
                  </a:txBody>
                  <a:tcPr marL="68580" marR="68580" marT="0" marB="0">
                    <a:solidFill>
                      <a:srgbClr val="FFFF00"/>
                    </a:solidFill>
                  </a:tcPr>
                </a:tc>
                <a:tc>
                  <a:txBody>
                    <a:bodyPr/>
                    <a:lstStyle/>
                    <a:p>
                      <a:pPr marL="0" marR="0" algn="r">
                        <a:spcBef>
                          <a:spcPts val="0"/>
                        </a:spcBef>
                        <a:spcAft>
                          <a:spcPts val="0"/>
                        </a:spcAft>
                      </a:pPr>
                      <a:r>
                        <a:rPr lang="mk-MK" sz="2400" b="0" dirty="0">
                          <a:effectLst/>
                          <a:latin typeface="Arial Narrow" pitchFamily="34" charset="0"/>
                        </a:rPr>
                        <a:t>551.543</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2.634.800</a:t>
                      </a:r>
                      <a:endParaRPr lang="en-US" sz="3200" b="0" dirty="0">
                        <a:effectLst/>
                        <a:latin typeface="Arial Narrow" pitchFamily="34" charset="0"/>
                        <a:ea typeface="Times New Roman"/>
                        <a:cs typeface="Times New Roman"/>
                      </a:endParaRPr>
                    </a:p>
                  </a:txBody>
                  <a:tcPr marL="68580" marR="68580" marT="0" marB="0"/>
                </a:tc>
                <a:tc>
                  <a:txBody>
                    <a:bodyPr/>
                    <a:lstStyle/>
                    <a:p>
                      <a:pPr marL="0" marR="0" algn="r">
                        <a:spcBef>
                          <a:spcPts val="0"/>
                        </a:spcBef>
                        <a:spcAft>
                          <a:spcPts val="0"/>
                        </a:spcAft>
                      </a:pPr>
                      <a:r>
                        <a:rPr lang="mk-MK" sz="2400" b="0" dirty="0">
                          <a:effectLst/>
                          <a:latin typeface="Arial Narrow" pitchFamily="34" charset="0"/>
                        </a:rPr>
                        <a:t>826 782</a:t>
                      </a:r>
                      <a:endParaRPr lang="en-US" sz="3200" b="0" dirty="0">
                        <a:effectLst/>
                        <a:latin typeface="Arial Narrow" pitchFamily="34" charset="0"/>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xmlns="" val="2277169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8372" y="365125"/>
            <a:ext cx="5545428" cy="1325563"/>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5666704" cy="3296992"/>
          </a:xfrm>
          <a:prstGeom prst="rect">
            <a:avLst/>
          </a:prstGeom>
          <a:noFill/>
        </p:spPr>
      </p:pic>
      <p:pic>
        <p:nvPicPr>
          <p:cNvPr id="5" name="Picture 4"/>
          <p:cNvPicPr/>
          <p:nvPr/>
        </p:nvPicPr>
        <p:blipFill>
          <a:blip r:embed="rId3">
            <a:extLst>
              <a:ext uri="{28A0092B-C50C-407E-A947-70E740481C1C}">
                <a14:useLocalDpi xmlns:a14="http://schemas.microsoft.com/office/drawing/2010/main" xmlns="" val="0"/>
              </a:ext>
            </a:extLst>
          </a:blip>
          <a:srcRect/>
          <a:stretch>
            <a:fillRect/>
          </a:stretch>
        </p:blipFill>
        <p:spPr bwMode="auto">
          <a:xfrm>
            <a:off x="-1" y="3296992"/>
            <a:ext cx="5666705" cy="3657600"/>
          </a:xfrm>
          <a:prstGeom prst="rect">
            <a:avLst/>
          </a:prstGeom>
          <a:noFill/>
        </p:spPr>
      </p:pic>
      <p:pic>
        <p:nvPicPr>
          <p:cNvPr id="6" name="Picture 5"/>
          <p:cNvPicPr/>
          <p:nvPr/>
        </p:nvPicPr>
        <p:blipFill>
          <a:blip r:embed="rId4">
            <a:extLst>
              <a:ext uri="{28A0092B-C50C-407E-A947-70E740481C1C}">
                <a14:useLocalDpi xmlns:a14="http://schemas.microsoft.com/office/drawing/2010/main" xmlns="" val="0"/>
              </a:ext>
            </a:extLst>
          </a:blip>
          <a:srcRect/>
          <a:stretch>
            <a:fillRect/>
          </a:stretch>
        </p:blipFill>
        <p:spPr bwMode="auto">
          <a:xfrm>
            <a:off x="5808372" y="51515"/>
            <a:ext cx="6383628" cy="3193961"/>
          </a:xfrm>
          <a:prstGeom prst="rect">
            <a:avLst/>
          </a:prstGeom>
          <a:noFill/>
        </p:spPr>
      </p:pic>
      <p:pic>
        <p:nvPicPr>
          <p:cNvPr id="7" name="Picture 6"/>
          <p:cNvPicPr/>
          <p:nvPr/>
        </p:nvPicPr>
        <p:blipFill>
          <a:blip r:embed="rId5">
            <a:extLst>
              <a:ext uri="{28A0092B-C50C-407E-A947-70E740481C1C}">
                <a14:useLocalDpi xmlns:a14="http://schemas.microsoft.com/office/drawing/2010/main" xmlns="" val="0"/>
              </a:ext>
            </a:extLst>
          </a:blip>
          <a:srcRect/>
          <a:stretch>
            <a:fillRect/>
          </a:stretch>
        </p:blipFill>
        <p:spPr bwMode="auto">
          <a:xfrm>
            <a:off x="5808371" y="3296992"/>
            <a:ext cx="6130343" cy="3561008"/>
          </a:xfrm>
          <a:prstGeom prst="rect">
            <a:avLst/>
          </a:prstGeom>
          <a:noFill/>
        </p:spPr>
      </p:pic>
      <p:sp>
        <p:nvSpPr>
          <p:cNvPr id="8" name="TextBox 7"/>
          <p:cNvSpPr txBox="1"/>
          <p:nvPr/>
        </p:nvSpPr>
        <p:spPr>
          <a:xfrm>
            <a:off x="1738648" y="-127802"/>
            <a:ext cx="2537138" cy="461665"/>
          </a:xfrm>
          <a:prstGeom prst="rect">
            <a:avLst/>
          </a:prstGeom>
          <a:noFill/>
        </p:spPr>
        <p:txBody>
          <a:bodyPr wrap="square" rtlCol="0">
            <a:spAutoFit/>
          </a:bodyPr>
          <a:lstStyle/>
          <a:p>
            <a:r>
              <a:rPr lang="mk-MK" sz="2400" b="1" dirty="0" smtClean="0">
                <a:solidFill>
                  <a:schemeClr val="bg1"/>
                </a:solidFill>
              </a:rPr>
              <a:t>% на шумовитост</a:t>
            </a:r>
            <a:endParaRPr lang="en-US" sz="2400" b="1" dirty="0">
              <a:solidFill>
                <a:schemeClr val="bg1"/>
              </a:solidFill>
            </a:endParaRPr>
          </a:p>
        </p:txBody>
      </p:sp>
      <p:sp>
        <p:nvSpPr>
          <p:cNvPr id="9" name="TextBox 8"/>
          <p:cNvSpPr txBox="1"/>
          <p:nvPr/>
        </p:nvSpPr>
        <p:spPr>
          <a:xfrm>
            <a:off x="7044745" y="-101060"/>
            <a:ext cx="4893969" cy="461665"/>
          </a:xfrm>
          <a:prstGeom prst="rect">
            <a:avLst/>
          </a:prstGeom>
          <a:noFill/>
        </p:spPr>
        <p:txBody>
          <a:bodyPr wrap="square" rtlCol="0">
            <a:spAutoFit/>
          </a:bodyPr>
          <a:lstStyle/>
          <a:p>
            <a:r>
              <a:rPr lang="mk-MK" sz="2400" b="1" dirty="0" smtClean="0">
                <a:solidFill>
                  <a:schemeClr val="bg1"/>
                </a:solidFill>
              </a:rPr>
              <a:t>Сопственост на шумите </a:t>
            </a:r>
            <a:endParaRPr lang="en-US" sz="2400" b="1" dirty="0">
              <a:solidFill>
                <a:schemeClr val="bg1"/>
              </a:solidFill>
            </a:endParaRPr>
          </a:p>
        </p:txBody>
      </p:sp>
      <p:sp>
        <p:nvSpPr>
          <p:cNvPr id="10" name="TextBox 9"/>
          <p:cNvSpPr txBox="1"/>
          <p:nvPr/>
        </p:nvSpPr>
        <p:spPr>
          <a:xfrm>
            <a:off x="386368" y="3245476"/>
            <a:ext cx="4893969" cy="461665"/>
          </a:xfrm>
          <a:prstGeom prst="rect">
            <a:avLst/>
          </a:prstGeom>
          <a:noFill/>
        </p:spPr>
        <p:txBody>
          <a:bodyPr wrap="square" rtlCol="0">
            <a:spAutoFit/>
          </a:bodyPr>
          <a:lstStyle/>
          <a:p>
            <a:r>
              <a:rPr lang="mk-MK" sz="2400" b="1" dirty="0" smtClean="0">
                <a:solidFill>
                  <a:schemeClr val="bg1"/>
                </a:solidFill>
              </a:rPr>
              <a:t>Сооднос на високи и ниски шуми</a:t>
            </a:r>
            <a:endParaRPr lang="en-US" sz="2400" b="1" dirty="0">
              <a:solidFill>
                <a:schemeClr val="bg1"/>
              </a:solidFill>
            </a:endParaRPr>
          </a:p>
        </p:txBody>
      </p:sp>
      <p:sp>
        <p:nvSpPr>
          <p:cNvPr id="11" name="TextBox 10"/>
          <p:cNvSpPr txBox="1"/>
          <p:nvPr/>
        </p:nvSpPr>
        <p:spPr>
          <a:xfrm>
            <a:off x="6759263" y="3464412"/>
            <a:ext cx="4893969" cy="461665"/>
          </a:xfrm>
          <a:prstGeom prst="rect">
            <a:avLst/>
          </a:prstGeom>
          <a:noFill/>
        </p:spPr>
        <p:txBody>
          <a:bodyPr wrap="square" rtlCol="0">
            <a:spAutoFit/>
          </a:bodyPr>
          <a:lstStyle/>
          <a:p>
            <a:pPr algn="ctr"/>
            <a:r>
              <a:rPr lang="mk-MK" sz="2400" b="1" dirty="0" smtClean="0">
                <a:solidFill>
                  <a:schemeClr val="bg1"/>
                </a:solidFill>
              </a:rPr>
              <a:t>Дрвна маса на ха</a:t>
            </a:r>
            <a:endParaRPr lang="en-US" sz="2400" b="1" dirty="0">
              <a:solidFill>
                <a:schemeClr val="bg1"/>
              </a:solidFill>
            </a:endParaRPr>
          </a:p>
        </p:txBody>
      </p:sp>
      <p:sp>
        <p:nvSpPr>
          <p:cNvPr id="13" name="Rounded Rectangle 12"/>
          <p:cNvSpPr/>
          <p:nvPr/>
        </p:nvSpPr>
        <p:spPr>
          <a:xfrm>
            <a:off x="1" y="4816699"/>
            <a:ext cx="5576551" cy="5409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881352" y="886496"/>
            <a:ext cx="6057362" cy="5409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1" y="886496"/>
            <a:ext cx="5576551" cy="5409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495503" y="4108361"/>
            <a:ext cx="682581" cy="461665"/>
          </a:xfrm>
          <a:prstGeom prst="rect">
            <a:avLst/>
          </a:prstGeom>
          <a:noFill/>
        </p:spPr>
        <p:txBody>
          <a:bodyPr wrap="square" rtlCol="0">
            <a:spAutoFit/>
          </a:bodyPr>
          <a:lstStyle/>
          <a:p>
            <a:r>
              <a:rPr lang="mk-MK" sz="2400" b="1" dirty="0" smtClean="0">
                <a:latin typeface="Arial Narrow" pitchFamily="34" charset="0"/>
              </a:rPr>
              <a:t>201</a:t>
            </a:r>
            <a:endParaRPr lang="en-US" sz="2400" b="1" dirty="0">
              <a:latin typeface="Arial Narrow" pitchFamily="34" charset="0"/>
            </a:endParaRPr>
          </a:p>
        </p:txBody>
      </p:sp>
      <p:sp>
        <p:nvSpPr>
          <p:cNvPr id="17" name="TextBox 16"/>
          <p:cNvSpPr txBox="1"/>
          <p:nvPr/>
        </p:nvSpPr>
        <p:spPr>
          <a:xfrm>
            <a:off x="9309278" y="5586468"/>
            <a:ext cx="682581" cy="461665"/>
          </a:xfrm>
          <a:prstGeom prst="rect">
            <a:avLst/>
          </a:prstGeom>
          <a:noFill/>
        </p:spPr>
        <p:txBody>
          <a:bodyPr wrap="square" rtlCol="0">
            <a:spAutoFit/>
          </a:bodyPr>
          <a:lstStyle/>
          <a:p>
            <a:r>
              <a:rPr lang="mk-MK" sz="2400" b="1" dirty="0" smtClean="0">
                <a:latin typeface="Arial Narrow" pitchFamily="34" charset="0"/>
              </a:rPr>
              <a:t>83</a:t>
            </a:r>
            <a:endParaRPr lang="en-US" sz="2400" b="1" dirty="0">
              <a:latin typeface="Arial Narrow" pitchFamily="34" charset="0"/>
            </a:endParaRPr>
          </a:p>
        </p:txBody>
      </p:sp>
      <p:sp>
        <p:nvSpPr>
          <p:cNvPr id="18" name="TextBox 17"/>
          <p:cNvSpPr txBox="1"/>
          <p:nvPr/>
        </p:nvSpPr>
        <p:spPr>
          <a:xfrm>
            <a:off x="5254582" y="540911"/>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69</a:t>
            </a:r>
            <a:endParaRPr lang="en-US" sz="2400" b="1" dirty="0">
              <a:solidFill>
                <a:schemeClr val="bg1"/>
              </a:solidFill>
              <a:latin typeface="Arial Narrow" pitchFamily="34" charset="0"/>
            </a:endParaRPr>
          </a:p>
        </p:txBody>
      </p:sp>
      <p:sp>
        <p:nvSpPr>
          <p:cNvPr id="19" name="TextBox 18"/>
          <p:cNvSpPr txBox="1"/>
          <p:nvPr/>
        </p:nvSpPr>
        <p:spPr>
          <a:xfrm>
            <a:off x="3007217" y="914738"/>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42</a:t>
            </a:r>
            <a:endParaRPr lang="en-US" sz="2400" b="1" dirty="0">
              <a:solidFill>
                <a:schemeClr val="bg1"/>
              </a:solidFill>
              <a:latin typeface="Arial Narrow" pitchFamily="34" charset="0"/>
            </a:endParaRPr>
          </a:p>
        </p:txBody>
      </p:sp>
      <p:sp>
        <p:nvSpPr>
          <p:cNvPr id="20" name="TextBox 19"/>
          <p:cNvSpPr txBox="1"/>
          <p:nvPr/>
        </p:nvSpPr>
        <p:spPr>
          <a:xfrm>
            <a:off x="5756858" y="2097278"/>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97</a:t>
            </a:r>
            <a:endParaRPr lang="en-US" sz="2400" b="1" dirty="0">
              <a:solidFill>
                <a:schemeClr val="bg1"/>
              </a:solidFill>
              <a:latin typeface="Arial Narrow" pitchFamily="34" charset="0"/>
            </a:endParaRPr>
          </a:p>
        </p:txBody>
      </p:sp>
      <p:sp>
        <p:nvSpPr>
          <p:cNvPr id="21" name="TextBox 20"/>
          <p:cNvSpPr txBox="1"/>
          <p:nvPr/>
        </p:nvSpPr>
        <p:spPr>
          <a:xfrm>
            <a:off x="11408533" y="926119"/>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89</a:t>
            </a:r>
            <a:endParaRPr lang="en-US" sz="2400" b="1" dirty="0">
              <a:solidFill>
                <a:schemeClr val="bg1"/>
              </a:solidFill>
              <a:latin typeface="Arial Narrow" pitchFamily="34" charset="0"/>
            </a:endParaRPr>
          </a:p>
        </p:txBody>
      </p:sp>
      <p:sp>
        <p:nvSpPr>
          <p:cNvPr id="22" name="TextBox 21"/>
          <p:cNvSpPr txBox="1"/>
          <p:nvPr/>
        </p:nvSpPr>
        <p:spPr>
          <a:xfrm>
            <a:off x="1493949" y="5817300"/>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42</a:t>
            </a:r>
            <a:endParaRPr lang="en-US" sz="2400" b="1" dirty="0">
              <a:solidFill>
                <a:schemeClr val="bg1"/>
              </a:solidFill>
              <a:latin typeface="Arial Narrow" pitchFamily="34" charset="0"/>
            </a:endParaRPr>
          </a:p>
        </p:txBody>
      </p:sp>
      <p:sp>
        <p:nvSpPr>
          <p:cNvPr id="23" name="TextBox 22"/>
          <p:cNvSpPr txBox="1"/>
          <p:nvPr/>
        </p:nvSpPr>
        <p:spPr>
          <a:xfrm>
            <a:off x="2285997" y="4856322"/>
            <a:ext cx="489398" cy="461665"/>
          </a:xfrm>
          <a:prstGeom prst="rect">
            <a:avLst/>
          </a:prstGeom>
          <a:noFill/>
        </p:spPr>
        <p:txBody>
          <a:bodyPr wrap="square" rtlCol="0">
            <a:spAutoFit/>
          </a:bodyPr>
          <a:lstStyle/>
          <a:p>
            <a:r>
              <a:rPr lang="mk-MK" sz="2400" b="1" dirty="0" smtClean="0">
                <a:solidFill>
                  <a:schemeClr val="bg1"/>
                </a:solidFill>
                <a:latin typeface="Arial Narrow" pitchFamily="34" charset="0"/>
              </a:rPr>
              <a:t>32</a:t>
            </a:r>
            <a:endParaRPr lang="en-US" sz="2400" b="1" dirty="0">
              <a:solidFill>
                <a:schemeClr val="bg1"/>
              </a:solidFill>
              <a:latin typeface="Arial Narrow" pitchFamily="34" charset="0"/>
            </a:endParaRPr>
          </a:p>
        </p:txBody>
      </p:sp>
      <p:sp>
        <p:nvSpPr>
          <p:cNvPr id="24" name="TextBox 23"/>
          <p:cNvSpPr txBox="1"/>
          <p:nvPr/>
        </p:nvSpPr>
        <p:spPr>
          <a:xfrm>
            <a:off x="-105176" y="2097278"/>
            <a:ext cx="489398" cy="461665"/>
          </a:xfrm>
          <a:prstGeom prst="rect">
            <a:avLst/>
          </a:prstGeom>
          <a:noFill/>
        </p:spPr>
        <p:txBody>
          <a:bodyPr wrap="square" rtlCol="0">
            <a:spAutoFit/>
          </a:bodyPr>
          <a:lstStyle/>
          <a:p>
            <a:r>
              <a:rPr lang="mk-MK" sz="2400" b="1" dirty="0" smtClean="0">
                <a:solidFill>
                  <a:srgbClr val="FF0000"/>
                </a:solidFill>
                <a:latin typeface="Arial Narrow" pitchFamily="34" charset="0"/>
              </a:rPr>
              <a:t>37</a:t>
            </a:r>
            <a:endParaRPr lang="en-US" sz="2400" b="1" dirty="0">
              <a:solidFill>
                <a:srgbClr val="FF0000"/>
              </a:solidFill>
              <a:latin typeface="Arial Narrow" pitchFamily="34" charset="0"/>
            </a:endParaRPr>
          </a:p>
        </p:txBody>
      </p:sp>
      <p:sp>
        <p:nvSpPr>
          <p:cNvPr id="25" name="TextBox 24"/>
          <p:cNvSpPr txBox="1"/>
          <p:nvPr/>
        </p:nvSpPr>
        <p:spPr>
          <a:xfrm>
            <a:off x="-105176" y="4339193"/>
            <a:ext cx="489398" cy="461665"/>
          </a:xfrm>
          <a:prstGeom prst="rect">
            <a:avLst/>
          </a:prstGeom>
          <a:noFill/>
        </p:spPr>
        <p:txBody>
          <a:bodyPr wrap="square" rtlCol="0">
            <a:spAutoFit/>
          </a:bodyPr>
          <a:lstStyle/>
          <a:p>
            <a:r>
              <a:rPr lang="mk-MK" sz="2400" b="1" dirty="0" smtClean="0">
                <a:solidFill>
                  <a:srgbClr val="FF0000"/>
                </a:solidFill>
                <a:latin typeface="Arial Narrow" pitchFamily="34" charset="0"/>
              </a:rPr>
              <a:t>15</a:t>
            </a:r>
            <a:endParaRPr lang="en-US" sz="2400" b="1" dirty="0">
              <a:solidFill>
                <a:srgbClr val="FF0000"/>
              </a:solidFill>
              <a:latin typeface="Arial Narrow" pitchFamily="34" charset="0"/>
            </a:endParaRPr>
          </a:p>
        </p:txBody>
      </p:sp>
    </p:spTree>
    <p:extLst>
      <p:ext uri="{BB962C8B-B14F-4D97-AF65-F5344CB8AC3E}">
        <p14:creationId xmlns:p14="http://schemas.microsoft.com/office/powerpoint/2010/main" xmlns="" val="4051787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1726080927"/>
              </p:ext>
            </p:extLst>
          </p:nvPr>
        </p:nvGraphicFramePr>
        <p:xfrm>
          <a:off x="308213" y="1091820"/>
          <a:ext cx="11859905" cy="3856687"/>
        </p:xfrm>
        <a:graphic>
          <a:graphicData uri="http://schemas.openxmlformats.org/drawingml/2006/table">
            <a:tbl>
              <a:tblPr firstRow="1" firstCol="1" bandRow="1">
                <a:tableStyleId>{5C22544A-7EE6-4342-B048-85BDC9FD1C3A}</a:tableStyleId>
              </a:tblPr>
              <a:tblGrid>
                <a:gridCol w="3912359"/>
                <a:gridCol w="1064525"/>
                <a:gridCol w="1132764"/>
                <a:gridCol w="1214651"/>
                <a:gridCol w="1610436"/>
                <a:gridCol w="1245091"/>
                <a:gridCol w="1680079"/>
              </a:tblGrid>
              <a:tr h="387767">
                <a:tc rowSpan="2">
                  <a:txBody>
                    <a:bodyPr/>
                    <a:lstStyle/>
                    <a:p>
                      <a:pPr marL="0" marR="0" algn="l">
                        <a:spcBef>
                          <a:spcPts val="0"/>
                        </a:spcBef>
                        <a:spcAft>
                          <a:spcPts val="0"/>
                        </a:spcAft>
                      </a:pPr>
                      <a:r>
                        <a:rPr lang="mk-MK" sz="2000" dirty="0">
                          <a:effectLst/>
                          <a:latin typeface="Arial Narrow" pitchFamily="34" charset="0"/>
                        </a:rPr>
                        <a:t>Типови на оштетување</a:t>
                      </a:r>
                      <a:endParaRPr lang="en-US" sz="2000" dirty="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dirty="0">
                          <a:effectLst/>
                          <a:latin typeface="Arial Narrow" pitchFamily="34" charset="0"/>
                        </a:rPr>
                        <a:t>2011</a:t>
                      </a:r>
                      <a:endParaRPr lang="en-US" sz="2000" dirty="0">
                        <a:effectLst/>
                        <a:latin typeface="Arial Narrow" pitchFamily="34" charset="0"/>
                      </a:endParaRPr>
                    </a:p>
                    <a:p>
                      <a:pPr marL="0" marR="0" algn="ctr">
                        <a:spcBef>
                          <a:spcPts val="0"/>
                        </a:spcBef>
                        <a:spcAft>
                          <a:spcPts val="0"/>
                        </a:spcAft>
                      </a:pPr>
                      <a:r>
                        <a:rPr lang="mk-MK" sz="2000" dirty="0">
                          <a:effectLst/>
                          <a:latin typeface="Arial Narrow" pitchFamily="34" charset="0"/>
                        </a:rPr>
                        <a:t> </a:t>
                      </a:r>
                      <a:endParaRPr lang="en-US" sz="2000" dirty="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a:effectLst/>
                          <a:latin typeface="Arial Narrow" pitchFamily="34" charset="0"/>
                        </a:rPr>
                        <a:t>2012</a:t>
                      </a:r>
                      <a:endParaRPr lang="en-US" sz="2000">
                        <a:effectLst/>
                        <a:latin typeface="Arial Narrow" pitchFamily="34" charset="0"/>
                      </a:endParaRPr>
                    </a:p>
                    <a:p>
                      <a:pPr marL="0" marR="0" algn="ctr">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a:effectLst/>
                          <a:latin typeface="Arial Narrow" pitchFamily="34" charset="0"/>
                        </a:rPr>
                        <a:t>2013</a:t>
                      </a:r>
                      <a:endParaRPr lang="en-US" sz="2000">
                        <a:effectLst/>
                        <a:latin typeface="Arial Narrow" pitchFamily="34" charset="0"/>
                      </a:endParaRPr>
                    </a:p>
                    <a:p>
                      <a:pPr marL="0" marR="0" algn="ctr">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a:effectLst/>
                          <a:latin typeface="Arial Narrow" pitchFamily="34" charset="0"/>
                        </a:rPr>
                        <a:t>2014</a:t>
                      </a:r>
                      <a:endParaRPr lang="en-US" sz="2000">
                        <a:effectLst/>
                        <a:latin typeface="Arial Narrow" pitchFamily="34" charset="0"/>
                      </a:endParaRPr>
                    </a:p>
                    <a:p>
                      <a:pPr marL="0" marR="0" algn="ctr">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a:effectLst/>
                          <a:latin typeface="Arial Narrow" pitchFamily="34" charset="0"/>
                        </a:rPr>
                        <a:t>2015</a:t>
                      </a:r>
                      <a:endParaRPr lang="en-US" sz="2000">
                        <a:effectLst/>
                        <a:latin typeface="Arial Narrow" pitchFamily="34" charset="0"/>
                      </a:endParaRPr>
                    </a:p>
                    <a:p>
                      <a:pPr marL="0" marR="0" algn="ctr">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ctr">
                        <a:spcBef>
                          <a:spcPts val="0"/>
                        </a:spcBef>
                        <a:spcAft>
                          <a:spcPts val="0"/>
                        </a:spcAft>
                      </a:pPr>
                      <a:r>
                        <a:rPr lang="mk-MK" sz="2000">
                          <a:effectLst/>
                          <a:latin typeface="Arial Narrow" pitchFamily="34" charset="0"/>
                        </a:rPr>
                        <a:t>Вкупно за периодот 2011-2015</a:t>
                      </a:r>
                      <a:endParaRPr lang="en-US" sz="2000">
                        <a:effectLst/>
                        <a:latin typeface="Arial Narrow" pitchFamily="34" charset="0"/>
                        <a:ea typeface="Times New Roman"/>
                        <a:cs typeface="Times New Roman"/>
                      </a:endParaRPr>
                    </a:p>
                  </a:txBody>
                  <a:tcPr marL="65221" marR="65221" marT="0" marB="0"/>
                </a:tc>
              </a:tr>
              <a:tr h="418702">
                <a:tc vMerge="1">
                  <a:txBody>
                    <a:bodyPr/>
                    <a:lstStyle/>
                    <a:p>
                      <a:endParaRPr lang="en-US"/>
                    </a:p>
                  </a:txBody>
                  <a:tcPr/>
                </a:tc>
                <a:tc gridSpan="6">
                  <a:txBody>
                    <a:bodyPr/>
                    <a:lstStyle/>
                    <a:p>
                      <a:pPr marL="0" marR="0" algn="ctr">
                        <a:spcBef>
                          <a:spcPts val="0"/>
                        </a:spcBef>
                        <a:spcAft>
                          <a:spcPts val="0"/>
                        </a:spcAft>
                      </a:pPr>
                      <a:r>
                        <a:rPr lang="mk-MK" sz="2000" dirty="0" smtClean="0">
                          <a:effectLst/>
                          <a:latin typeface="Arial Narrow" pitchFamily="34" charset="0"/>
                        </a:rPr>
                        <a:t>m</a:t>
                      </a:r>
                      <a:r>
                        <a:rPr lang="mk-MK" sz="2000" baseline="30000" dirty="0" smtClean="0">
                          <a:effectLst/>
                          <a:latin typeface="Arial Narrow" pitchFamily="34" charset="0"/>
                        </a:rPr>
                        <a:t>3</a:t>
                      </a:r>
                      <a:r>
                        <a:rPr lang="mk-MK" sz="2000" dirty="0" smtClean="0">
                          <a:effectLst/>
                          <a:latin typeface="Arial Narrow" pitchFamily="34" charset="0"/>
                        </a:rPr>
                        <a:t> </a:t>
                      </a:r>
                      <a:r>
                        <a:rPr lang="mk-MK" sz="2000" dirty="0">
                          <a:effectLst/>
                          <a:latin typeface="Arial Narrow" pitchFamily="34" charset="0"/>
                        </a:rPr>
                        <a:t>или ха</a:t>
                      </a:r>
                      <a:endParaRPr lang="en-US" sz="2000" dirty="0">
                        <a:effectLst/>
                        <a:latin typeface="Arial Narrow" pitchFamily="34" charset="0"/>
                        <a:ea typeface="Times New Roman"/>
                        <a:cs typeface="Times New Roman"/>
                      </a:endParaRPr>
                    </a:p>
                  </a:txBody>
                  <a:tcPr marL="65221" marR="65221"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0886">
                <a:tc>
                  <a:txBody>
                    <a:bodyPr/>
                    <a:lstStyle/>
                    <a:p>
                      <a:pPr marL="0" marR="0" algn="just">
                        <a:spcBef>
                          <a:spcPts val="0"/>
                        </a:spcBef>
                        <a:spcAft>
                          <a:spcPts val="0"/>
                        </a:spcAft>
                      </a:pPr>
                      <a:r>
                        <a:rPr lang="mk-MK" sz="2000">
                          <a:effectLst/>
                          <a:latin typeface="Arial Narrow" pitchFamily="34" charset="0"/>
                        </a:rPr>
                        <a:t>Предизвикани од  човек (m</a:t>
                      </a:r>
                      <a:r>
                        <a:rPr lang="mk-MK" sz="2000" baseline="30000">
                          <a:effectLst/>
                          <a:latin typeface="Arial Narrow" pitchFamily="34" charset="0"/>
                        </a:rPr>
                        <a:t>3</a:t>
                      </a: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11,557</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effectLst/>
                          <a:latin typeface="Arial Narrow" pitchFamily="34" charset="0"/>
                        </a:rPr>
                        <a:t>25,189</a:t>
                      </a:r>
                      <a:endParaRPr lang="en-US" sz="2000" dirty="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effectLst/>
                          <a:latin typeface="Arial Narrow" pitchFamily="34" charset="0"/>
                        </a:rPr>
                        <a:t>26,239</a:t>
                      </a:r>
                      <a:endParaRPr lang="en-US" sz="2000" dirty="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25,942</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25,230</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114,157</a:t>
                      </a:r>
                      <a:endParaRPr lang="en-US" sz="2000">
                        <a:effectLst/>
                        <a:latin typeface="Arial Narrow" pitchFamily="34" charset="0"/>
                        <a:ea typeface="Times New Roman"/>
                        <a:cs typeface="Times New Roman"/>
                      </a:endParaRPr>
                    </a:p>
                  </a:txBody>
                  <a:tcPr marL="65221" marR="65221" marT="0" marB="0"/>
                </a:tc>
              </a:tr>
              <a:tr h="382137">
                <a:tc>
                  <a:txBody>
                    <a:bodyPr/>
                    <a:lstStyle/>
                    <a:p>
                      <a:pPr marL="0" marR="0" algn="l">
                        <a:spcBef>
                          <a:spcPts val="0"/>
                        </a:spcBef>
                        <a:spcAft>
                          <a:spcPts val="0"/>
                        </a:spcAft>
                      </a:pPr>
                      <a:r>
                        <a:rPr lang="mk-MK" sz="2000">
                          <a:effectLst/>
                          <a:latin typeface="Arial Narrow" pitchFamily="34" charset="0"/>
                        </a:rPr>
                        <a:t>Штете од инсекти (m</a:t>
                      </a:r>
                      <a:r>
                        <a:rPr lang="mk-MK" sz="2000" baseline="30000">
                          <a:effectLst/>
                          <a:latin typeface="Arial Narrow" pitchFamily="34" charset="0"/>
                        </a:rPr>
                        <a:t>3</a:t>
                      </a: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3,513</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327</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300</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618</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4,758</a:t>
                      </a:r>
                      <a:endParaRPr lang="en-US" sz="2000">
                        <a:effectLst/>
                        <a:latin typeface="Arial Narrow" pitchFamily="34" charset="0"/>
                        <a:ea typeface="Times New Roman"/>
                        <a:cs typeface="Times New Roman"/>
                      </a:endParaRPr>
                    </a:p>
                  </a:txBody>
                  <a:tcPr marL="65221" marR="65221" marT="0" marB="0"/>
                </a:tc>
              </a:tr>
              <a:tr h="450376">
                <a:tc>
                  <a:txBody>
                    <a:bodyPr/>
                    <a:lstStyle/>
                    <a:p>
                      <a:pPr marL="0" marR="0" algn="just">
                        <a:spcBef>
                          <a:spcPts val="0"/>
                        </a:spcBef>
                        <a:spcAft>
                          <a:spcPts val="0"/>
                        </a:spcAft>
                      </a:pPr>
                      <a:r>
                        <a:rPr lang="mk-MK" sz="2000" dirty="0">
                          <a:effectLst/>
                          <a:latin typeface="Arial Narrow" pitchFamily="34" charset="0"/>
                        </a:rPr>
                        <a:t>Природни непогоди(m</a:t>
                      </a:r>
                      <a:r>
                        <a:rPr lang="mk-MK" sz="2000" baseline="30000" dirty="0">
                          <a:effectLst/>
                          <a:latin typeface="Arial Narrow" pitchFamily="34" charset="0"/>
                        </a:rPr>
                        <a:t>3</a:t>
                      </a:r>
                      <a:r>
                        <a:rPr lang="mk-MK" sz="2000" dirty="0">
                          <a:effectLst/>
                          <a:latin typeface="Arial Narrow" pitchFamily="34" charset="0"/>
                        </a:rPr>
                        <a:t>)</a:t>
                      </a:r>
                      <a:endParaRPr lang="en-US" sz="2000" dirty="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1,743</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2,211</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20,584</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870</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1,063</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26,471</a:t>
                      </a:r>
                      <a:endParaRPr lang="en-US" sz="2000">
                        <a:effectLst/>
                        <a:latin typeface="Arial Narrow" pitchFamily="34" charset="0"/>
                        <a:ea typeface="Times New Roman"/>
                        <a:cs typeface="Times New Roman"/>
                      </a:endParaRPr>
                    </a:p>
                  </a:txBody>
                  <a:tcPr marL="65221" marR="65221" marT="0" marB="0"/>
                </a:tc>
              </a:tr>
              <a:tr h="436729">
                <a:tc>
                  <a:txBody>
                    <a:bodyPr/>
                    <a:lstStyle/>
                    <a:p>
                      <a:pPr marL="0" marR="0" algn="l">
                        <a:spcBef>
                          <a:spcPts val="0"/>
                        </a:spcBef>
                        <a:spcAft>
                          <a:spcPts val="0"/>
                        </a:spcAft>
                      </a:pPr>
                      <a:r>
                        <a:rPr lang="mk-MK" sz="2000" dirty="0">
                          <a:effectLst/>
                          <a:latin typeface="Arial Narrow" pitchFamily="34" charset="0"/>
                        </a:rPr>
                        <a:t>Штета од болести на растенијата</a:t>
                      </a:r>
                      <a:endParaRPr lang="en-US" sz="2000" dirty="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a:t>
                      </a:r>
                      <a:endParaRPr lang="en-US" sz="2000">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r>
              <a:tr h="491319">
                <a:tc>
                  <a:txBody>
                    <a:bodyPr/>
                    <a:lstStyle/>
                    <a:p>
                      <a:pPr marL="0" marR="0" algn="l">
                        <a:spcBef>
                          <a:spcPts val="0"/>
                        </a:spcBef>
                        <a:spcAft>
                          <a:spcPts val="0"/>
                        </a:spcAft>
                      </a:pPr>
                      <a:r>
                        <a:rPr lang="mk-MK" sz="2000" dirty="0">
                          <a:solidFill>
                            <a:srgbClr val="FFFF00"/>
                          </a:solidFill>
                          <a:effectLst/>
                          <a:latin typeface="Arial Narrow" pitchFamily="34" charset="0"/>
                        </a:rPr>
                        <a:t>Штета од шумски пожари (ха)</a:t>
                      </a:r>
                      <a:endParaRPr lang="en-US" sz="2000" dirty="0">
                        <a:solidFill>
                          <a:srgbClr val="FFFF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3,283</a:t>
                      </a:r>
                      <a:endParaRPr lang="en-US" sz="2000" dirty="0">
                        <a:solidFill>
                          <a:srgbClr val="FF00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8,702</a:t>
                      </a:r>
                      <a:endParaRPr lang="en-US" sz="2000" dirty="0">
                        <a:solidFill>
                          <a:srgbClr val="FF00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19,312</a:t>
                      </a:r>
                      <a:endParaRPr lang="en-US" sz="2000" dirty="0">
                        <a:solidFill>
                          <a:srgbClr val="FF00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2,844</a:t>
                      </a:r>
                      <a:endParaRPr lang="en-US" sz="2000" dirty="0">
                        <a:solidFill>
                          <a:srgbClr val="FF00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1,150</a:t>
                      </a:r>
                      <a:endParaRPr lang="en-US" sz="2000" dirty="0">
                        <a:solidFill>
                          <a:srgbClr val="FF0000"/>
                        </a:solidFill>
                        <a:effectLst/>
                        <a:latin typeface="Arial Narrow" pitchFamily="34" charset="0"/>
                        <a:ea typeface="Times New Roman"/>
                        <a:cs typeface="Times New Roman"/>
                      </a:endParaRPr>
                    </a:p>
                  </a:txBody>
                  <a:tcPr marL="65221" marR="65221" marT="0" marB="0"/>
                </a:tc>
                <a:tc>
                  <a:txBody>
                    <a:bodyPr/>
                    <a:lstStyle/>
                    <a:p>
                      <a:pPr marL="0" marR="0" algn="r">
                        <a:spcBef>
                          <a:spcPts val="0"/>
                        </a:spcBef>
                        <a:spcAft>
                          <a:spcPts val="0"/>
                        </a:spcAft>
                      </a:pPr>
                      <a:r>
                        <a:rPr lang="mk-MK" sz="2000" dirty="0">
                          <a:solidFill>
                            <a:srgbClr val="FF0000"/>
                          </a:solidFill>
                          <a:effectLst/>
                          <a:latin typeface="Arial Narrow" pitchFamily="34" charset="0"/>
                        </a:rPr>
                        <a:t>35,291</a:t>
                      </a:r>
                      <a:endParaRPr lang="en-US" sz="2000" dirty="0">
                        <a:solidFill>
                          <a:srgbClr val="FF0000"/>
                        </a:solidFill>
                        <a:effectLst/>
                        <a:latin typeface="Arial Narrow" pitchFamily="34" charset="0"/>
                        <a:ea typeface="Times New Roman"/>
                        <a:cs typeface="Times New Roman"/>
                      </a:endParaRPr>
                    </a:p>
                  </a:txBody>
                  <a:tcPr marL="65221" marR="65221" marT="0" marB="0"/>
                </a:tc>
              </a:tr>
              <a:tr h="382138">
                <a:tc>
                  <a:txBody>
                    <a:bodyPr/>
                    <a:lstStyle/>
                    <a:p>
                      <a:pPr marL="0" marR="0" algn="just">
                        <a:spcBef>
                          <a:spcPts val="0"/>
                        </a:spcBef>
                        <a:spcAft>
                          <a:spcPts val="0"/>
                        </a:spcAft>
                      </a:pPr>
                      <a:r>
                        <a:rPr lang="mk-MK" sz="2000" dirty="0">
                          <a:effectLst/>
                          <a:latin typeface="Arial Narrow" pitchFamily="34" charset="0"/>
                        </a:rPr>
                        <a:t>Други(дефинирај)</a:t>
                      </a:r>
                      <a:endParaRPr lang="en-US" sz="2000" dirty="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a:effectLst/>
                          <a:latin typeface="Arial Narrow" pitchFamily="34" charset="0"/>
                        </a:rPr>
                        <a:t> </a:t>
                      </a:r>
                      <a:endParaRPr lang="en-US" sz="2000">
                        <a:effectLst/>
                        <a:latin typeface="Arial Narrow" pitchFamily="34" charset="0"/>
                        <a:ea typeface="Times New Roman"/>
                        <a:cs typeface="Times New Roman"/>
                      </a:endParaRPr>
                    </a:p>
                  </a:txBody>
                  <a:tcPr marL="65221" marR="65221" marT="0" marB="0"/>
                </a:tc>
                <a:tc>
                  <a:txBody>
                    <a:bodyPr/>
                    <a:lstStyle/>
                    <a:p>
                      <a:pPr marL="0" marR="0" algn="just">
                        <a:spcBef>
                          <a:spcPts val="0"/>
                        </a:spcBef>
                        <a:spcAft>
                          <a:spcPts val="0"/>
                        </a:spcAft>
                      </a:pPr>
                      <a:r>
                        <a:rPr lang="mk-MK" sz="2000" dirty="0">
                          <a:effectLst/>
                          <a:latin typeface="Arial Narrow" pitchFamily="34" charset="0"/>
                        </a:rPr>
                        <a:t> </a:t>
                      </a:r>
                      <a:endParaRPr lang="en-US" sz="2000" dirty="0">
                        <a:effectLst/>
                        <a:latin typeface="Arial Narrow" pitchFamily="34" charset="0"/>
                        <a:ea typeface="Times New Roman"/>
                        <a:cs typeface="Times New Roman"/>
                      </a:endParaRPr>
                    </a:p>
                  </a:txBody>
                  <a:tcPr marL="65221" marR="65221" marT="0" marB="0"/>
                </a:tc>
              </a:tr>
            </a:tbl>
          </a:graphicData>
        </a:graphic>
      </p:graphicFrame>
      <p:sp>
        <p:nvSpPr>
          <p:cNvPr id="4" name="Title 3"/>
          <p:cNvSpPr>
            <a:spLocks noGrp="1"/>
          </p:cNvSpPr>
          <p:nvPr>
            <p:ph type="title"/>
          </p:nvPr>
        </p:nvSpPr>
        <p:spPr>
          <a:xfrm>
            <a:off x="879144" y="177421"/>
            <a:ext cx="10515600" cy="955344"/>
          </a:xfrm>
        </p:spPr>
        <p:txBody>
          <a:bodyPr/>
          <a:lstStyle/>
          <a:p>
            <a:r>
              <a:rPr lang="mk-MK" dirty="0" smtClean="0"/>
              <a:t>Штети по шумата во МКД</a:t>
            </a:r>
            <a:endParaRPr lang="en-US" dirty="0"/>
          </a:p>
        </p:txBody>
      </p:sp>
      <p:sp>
        <p:nvSpPr>
          <p:cNvPr id="8" name="Title 3"/>
          <p:cNvSpPr txBox="1">
            <a:spLocks/>
          </p:cNvSpPr>
          <p:nvPr/>
        </p:nvSpPr>
        <p:spPr>
          <a:xfrm>
            <a:off x="199031" y="5079242"/>
            <a:ext cx="11865590" cy="177875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r>
              <a:rPr lang="mk-MK" sz="2400" dirty="0" smtClean="0">
                <a:latin typeface="Calibri" pitchFamily="34" charset="0"/>
                <a:cs typeface="Calibri" pitchFamily="34" charset="0"/>
              </a:rPr>
              <a:t>Пожари – намалување   </a:t>
            </a:r>
            <a:r>
              <a:rPr lang="en-US" sz="2400" dirty="0" smtClean="0">
                <a:latin typeface="Calibri" pitchFamily="34" charset="0"/>
                <a:cs typeface="Calibri" pitchFamily="34" charset="0"/>
              </a:rPr>
              <a:t>SOM, </a:t>
            </a:r>
            <a:r>
              <a:rPr lang="mk-MK" sz="2400" dirty="0" smtClean="0">
                <a:latin typeface="Calibri" pitchFamily="34" charset="0"/>
                <a:cs typeface="Calibri" pitchFamily="34" charset="0"/>
              </a:rPr>
              <a:t> губиток на почвен биодиверзитет, деградција на структра на почва,  предуслови за интензивна ерозија и пореметување на водниот режим, попројни поплави</a:t>
            </a:r>
          </a:p>
          <a:p>
            <a:endParaRPr lang="mk-MK" sz="2400" dirty="0" smtClean="0">
              <a:latin typeface="Calibri" pitchFamily="34" charset="0"/>
              <a:cs typeface="Calibri" pitchFamily="34" charset="0"/>
            </a:endParaRPr>
          </a:p>
          <a:p>
            <a:r>
              <a:rPr lang="mk-MK" sz="2400" dirty="0" smtClean="0">
                <a:latin typeface="Calibri" pitchFamily="34" charset="0"/>
                <a:cs typeface="Calibri" pitchFamily="34" charset="0"/>
              </a:rPr>
              <a:t>Бесправни сечи  - ФАО (    </a:t>
            </a:r>
            <a:r>
              <a:rPr lang="en-US" sz="2400" dirty="0" smtClean="0">
                <a:latin typeface="Calibri" pitchFamily="34" charset="0"/>
                <a:cs typeface="Calibri" pitchFamily="34" charset="0"/>
              </a:rPr>
              <a:t>) </a:t>
            </a:r>
            <a:r>
              <a:rPr lang="en-US" sz="2400" baseline="30000" dirty="0" smtClean="0">
                <a:latin typeface="Calibri" pitchFamily="34" charset="0"/>
                <a:cs typeface="Calibri" pitchFamily="34" charset="0"/>
              </a:rPr>
              <a:t> </a:t>
            </a:r>
            <a:r>
              <a:rPr lang="mk-MK" sz="2400" dirty="0" smtClean="0">
                <a:latin typeface="Calibri" pitchFamily="34" charset="0"/>
                <a:cs typeface="Calibri" pitchFamily="34" charset="0"/>
              </a:rPr>
              <a:t>-  промена на </a:t>
            </a:r>
            <a:r>
              <a:rPr lang="en-US" sz="2400" dirty="0" smtClean="0">
                <a:latin typeface="Calibri" pitchFamily="34" charset="0"/>
                <a:cs typeface="Calibri" pitchFamily="34" charset="0"/>
              </a:rPr>
              <a:t>LC</a:t>
            </a:r>
            <a:r>
              <a:rPr lang="mk-MK" sz="2400" dirty="0" smtClean="0">
                <a:latin typeface="Calibri" pitchFamily="34" charset="0"/>
                <a:cs typeface="Calibri" pitchFamily="34" charset="0"/>
              </a:rPr>
              <a:t>, намалување </a:t>
            </a:r>
            <a:r>
              <a:rPr lang="en-US" sz="2400" dirty="0" smtClean="0">
                <a:latin typeface="Calibri" pitchFamily="34" charset="0"/>
                <a:cs typeface="Calibri" pitchFamily="34" charset="0"/>
              </a:rPr>
              <a:t>LP</a:t>
            </a:r>
            <a:r>
              <a:rPr lang="mk-MK" sz="2400" dirty="0" smtClean="0">
                <a:latin typeface="Calibri" pitchFamily="34" charset="0"/>
                <a:cs typeface="Calibri" pitchFamily="34" charset="0"/>
              </a:rPr>
              <a:t> и </a:t>
            </a:r>
            <a:r>
              <a:rPr lang="en-US" sz="2400" dirty="0" smtClean="0">
                <a:latin typeface="Calibri" pitchFamily="34" charset="0"/>
                <a:cs typeface="Calibri" pitchFamily="34" charset="0"/>
              </a:rPr>
              <a:t>SOM, </a:t>
            </a:r>
            <a:r>
              <a:rPr lang="mk-MK" sz="2400" dirty="0">
                <a:latin typeface="Calibri" pitchFamily="34" charset="0"/>
                <a:cs typeface="Calibri" pitchFamily="34" charset="0"/>
              </a:rPr>
              <a:t>предуслови за интензивна ерозија и пореметување на водниот </a:t>
            </a:r>
            <a:r>
              <a:rPr lang="mk-MK" sz="2400" dirty="0" smtClean="0">
                <a:latin typeface="Calibri" pitchFamily="34" charset="0"/>
                <a:cs typeface="Calibri" pitchFamily="34" charset="0"/>
              </a:rPr>
              <a:t>режим</a:t>
            </a:r>
            <a:r>
              <a:rPr lang="en-US" sz="2400" dirty="0" smtClean="0">
                <a:latin typeface="Calibri" pitchFamily="34" charset="0"/>
                <a:cs typeface="Calibri" pitchFamily="34" charset="0"/>
              </a:rPr>
              <a:t> </a:t>
            </a:r>
            <a:r>
              <a:rPr lang="mk-MK" sz="2400" dirty="0" smtClean="0">
                <a:latin typeface="Calibri" pitchFamily="34" charset="0"/>
                <a:cs typeface="Calibri" pitchFamily="34" charset="0"/>
              </a:rPr>
              <a:t>, поројни поплави</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2594755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668" y="206062"/>
            <a:ext cx="11809926" cy="6651938"/>
          </a:xfrm>
        </p:spPr>
        <p:txBody>
          <a:bodyPr>
            <a:normAutofit fontScale="92500" lnSpcReduction="20000"/>
          </a:bodyPr>
          <a:lstStyle/>
          <a:p>
            <a:r>
              <a:rPr lang="mk-MK" b="1" u="sng" dirty="0" smtClean="0"/>
              <a:t>Вработување </a:t>
            </a:r>
            <a:r>
              <a:rPr lang="mk-MK" b="1" u="sng" dirty="0"/>
              <a:t>во секторот </a:t>
            </a:r>
            <a:r>
              <a:rPr lang="mk-MK" b="1" u="sng" dirty="0" smtClean="0"/>
              <a:t>шумарство</a:t>
            </a:r>
            <a:r>
              <a:rPr lang="en-US" b="1" u="sng" dirty="0" smtClean="0"/>
              <a:t> </a:t>
            </a:r>
            <a:r>
              <a:rPr lang="en-US" b="1" dirty="0" smtClean="0"/>
              <a:t>- </a:t>
            </a:r>
            <a:r>
              <a:rPr lang="mk-MK" dirty="0" smtClean="0"/>
              <a:t>9.238 </a:t>
            </a:r>
            <a:r>
              <a:rPr lang="mk-MK" dirty="0"/>
              <a:t>(БиХ). </a:t>
            </a:r>
            <a:endParaRPr lang="mk-MK" dirty="0" smtClean="0"/>
          </a:p>
          <a:p>
            <a:pPr marL="0" indent="0">
              <a:buNone/>
            </a:pPr>
            <a:r>
              <a:rPr lang="mk-MK" b="1" dirty="0" smtClean="0"/>
              <a:t>              </a:t>
            </a:r>
            <a:r>
              <a:rPr lang="mk-MK" dirty="0" smtClean="0">
                <a:solidFill>
                  <a:srgbClr val="FFFF00"/>
                </a:solidFill>
              </a:rPr>
              <a:t>МКД  - 7000 (шумарство + дрвна индустрија) индиректно 30-40 000</a:t>
            </a:r>
          </a:p>
          <a:p>
            <a:pPr marL="0" indent="0">
              <a:buNone/>
            </a:pPr>
            <a:r>
              <a:rPr lang="mk-MK" dirty="0" smtClean="0">
                <a:solidFill>
                  <a:srgbClr val="FFFF00"/>
                </a:solidFill>
              </a:rPr>
              <a:t>ЈП МШ склучува договбори со преку 200 мали претпријатија за сеча, дотур идр. </a:t>
            </a:r>
          </a:p>
          <a:p>
            <a:pPr marL="0" indent="0">
              <a:buNone/>
            </a:pPr>
            <a:endParaRPr lang="mk-MK" dirty="0" smtClean="0">
              <a:solidFill>
                <a:srgbClr val="FFFF00"/>
              </a:solidFill>
            </a:endParaRPr>
          </a:p>
          <a:p>
            <a:r>
              <a:rPr lang="mk-MK" b="1" u="sng" dirty="0"/>
              <a:t>Структура на приходите и приходи на државните шумски </a:t>
            </a:r>
            <a:r>
              <a:rPr lang="mk-MK" b="1" u="sng" dirty="0" smtClean="0"/>
              <a:t>компании </a:t>
            </a:r>
            <a:r>
              <a:rPr lang="mk-MK" dirty="0" smtClean="0"/>
              <a:t>-       АЛБ -  2 МЕ (главно од дрвни продукти), БИХ  - 8 МЕ,  СРБ –  77 МЕ за 3 год</a:t>
            </a:r>
          </a:p>
          <a:p>
            <a:pPr marL="0" indent="0">
              <a:buNone/>
            </a:pPr>
            <a:r>
              <a:rPr lang="mk-MK" b="1" dirty="0"/>
              <a:t> </a:t>
            </a:r>
            <a:r>
              <a:rPr lang="mk-MK" b="1" dirty="0" smtClean="0"/>
              <a:t>   </a:t>
            </a:r>
            <a:r>
              <a:rPr lang="mk-MK" dirty="0" smtClean="0"/>
              <a:t>ЦГ – 4,5 МЕ,     </a:t>
            </a:r>
            <a:endParaRPr lang="mk-MK" dirty="0"/>
          </a:p>
          <a:p>
            <a:pPr marL="0" indent="0">
              <a:buNone/>
            </a:pPr>
            <a:r>
              <a:rPr lang="mk-MK" b="1" dirty="0">
                <a:solidFill>
                  <a:srgbClr val="FFFF00"/>
                </a:solidFill>
              </a:rPr>
              <a:t>Шумарството во </a:t>
            </a:r>
            <a:r>
              <a:rPr lang="mk-MK" b="1" dirty="0" smtClean="0">
                <a:solidFill>
                  <a:srgbClr val="FFFF00"/>
                </a:solidFill>
              </a:rPr>
              <a:t>РМ придонесува во </a:t>
            </a:r>
            <a:r>
              <a:rPr lang="mk-MK" b="1" dirty="0">
                <a:solidFill>
                  <a:srgbClr val="FFFF00"/>
                </a:solidFill>
              </a:rPr>
              <a:t>БДП помеѓу 0,3% и 0,5</a:t>
            </a:r>
            <a:r>
              <a:rPr lang="mk-MK" b="1" dirty="0" smtClean="0">
                <a:solidFill>
                  <a:srgbClr val="FFFF00"/>
                </a:solidFill>
              </a:rPr>
              <a:t>%. !!!!!!!!</a:t>
            </a:r>
          </a:p>
          <a:p>
            <a:pPr marL="0" indent="0">
              <a:buNone/>
            </a:pPr>
            <a:endParaRPr lang="mk-MK" b="1" dirty="0" smtClean="0"/>
          </a:p>
          <a:p>
            <a:pPr marL="0" indent="0">
              <a:buNone/>
            </a:pPr>
            <a:r>
              <a:rPr lang="mk-MK" b="1" dirty="0" smtClean="0"/>
              <a:t>НДШП  во МКД -  печурки (извоз 320 </a:t>
            </a:r>
            <a:r>
              <a:rPr lang="en-US" b="1" dirty="0" smtClean="0"/>
              <a:t>t - </a:t>
            </a:r>
            <a:r>
              <a:rPr lang="mk-MK" b="1" dirty="0" smtClean="0"/>
              <a:t>1,9 МЕ),  лековити растенија (извоз  1100 </a:t>
            </a:r>
            <a:r>
              <a:rPr lang="en-US" b="1" dirty="0" smtClean="0"/>
              <a:t>t -  </a:t>
            </a:r>
            <a:r>
              <a:rPr lang="mk-MK" b="1" dirty="0" smtClean="0"/>
              <a:t>1,3 МЕ), ....боровинки, малини, .....</a:t>
            </a:r>
          </a:p>
          <a:p>
            <a:pPr marL="0" indent="0">
              <a:buNone/>
            </a:pPr>
            <a:endParaRPr lang="mk-MK" b="1" dirty="0"/>
          </a:p>
          <a:p>
            <a:pPr marL="0" indent="0">
              <a:buNone/>
            </a:pPr>
            <a:r>
              <a:rPr lang="mk-MK" b="1" dirty="0" smtClean="0">
                <a:solidFill>
                  <a:srgbClr val="FFFF00"/>
                </a:solidFill>
              </a:rPr>
              <a:t>Бесправвни сечи</a:t>
            </a:r>
            <a:r>
              <a:rPr lang="mk-MK" b="1" dirty="0" smtClean="0"/>
              <a:t>  проблем на регион – АЛБ (2016)  - мораториум на сеча</a:t>
            </a:r>
            <a:endParaRPr lang="en-US" b="1" dirty="0" smtClean="0"/>
          </a:p>
          <a:p>
            <a:pPr marL="0" indent="0">
              <a:buNone/>
            </a:pPr>
            <a:r>
              <a:rPr lang="mk-MK" b="1" dirty="0">
                <a:solidFill>
                  <a:srgbClr val="FFFF00"/>
                </a:solidFill>
              </a:rPr>
              <a:t>НЕМА заштитни шуни официјално</a:t>
            </a:r>
            <a:endParaRPr lang="en-US" b="1" dirty="0">
              <a:solidFill>
                <a:srgbClr val="FFFF00"/>
              </a:solidFill>
            </a:endParaRPr>
          </a:p>
          <a:p>
            <a:pPr marL="0" indent="0">
              <a:buNone/>
            </a:pPr>
            <a:endParaRPr lang="mk-MK" b="1" dirty="0" smtClean="0"/>
          </a:p>
          <a:p>
            <a:pPr marL="0" indent="0">
              <a:buNone/>
            </a:pPr>
            <a:r>
              <a:rPr lang="en-US" b="1" dirty="0"/>
              <a:t/>
            </a:r>
            <a:br>
              <a:rPr lang="en-US" b="1" dirty="0"/>
            </a:br>
            <a:r>
              <a:rPr lang="mk-MK" dirty="0"/>
              <a:t>. </a:t>
            </a:r>
            <a:r>
              <a:rPr lang="mk-MK" b="1" dirty="0"/>
              <a:t>Вкупно има </a:t>
            </a:r>
            <a:r>
              <a:rPr lang="mk-MK" b="1" dirty="0" smtClean="0"/>
              <a:t>86 локалитети под </a:t>
            </a:r>
            <a:r>
              <a:rPr lang="mk-MK" b="1" dirty="0"/>
              <a:t>заштита </a:t>
            </a:r>
            <a:r>
              <a:rPr lang="mk-MK" b="1" dirty="0" smtClean="0"/>
              <a:t>(</a:t>
            </a:r>
            <a:r>
              <a:rPr lang="en-US" b="1" dirty="0" smtClean="0"/>
              <a:t>IUCN) </a:t>
            </a:r>
            <a:r>
              <a:rPr lang="mk-MK" b="1" dirty="0" smtClean="0"/>
              <a:t>кои </a:t>
            </a:r>
            <a:r>
              <a:rPr lang="mk-MK" b="1" dirty="0"/>
              <a:t>покриваат 230.083 ха</a:t>
            </a:r>
            <a:r>
              <a:rPr lang="mk-MK" b="1" dirty="0" smtClean="0"/>
              <a:t>.</a:t>
            </a:r>
            <a:endParaRPr lang="en-US" b="1" dirty="0" smtClean="0"/>
          </a:p>
        </p:txBody>
      </p:sp>
    </p:spTree>
    <p:extLst>
      <p:ext uri="{BB962C8B-B14F-4D97-AF65-F5344CB8AC3E}">
        <p14:creationId xmlns:p14="http://schemas.microsoft.com/office/powerpoint/2010/main" xmlns="" val="576215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89" y="90152"/>
            <a:ext cx="11822805" cy="6767848"/>
          </a:xfrm>
        </p:spPr>
        <p:txBody>
          <a:bodyPr>
            <a:normAutofit lnSpcReduction="10000"/>
          </a:bodyPr>
          <a:lstStyle/>
          <a:p>
            <a:pPr algn="ctr"/>
            <a:r>
              <a:rPr lang="mk-MK" sz="7100" b="1" dirty="0" smtClean="0">
                <a:latin typeface="Calibri" pitchFamily="34" charset="0"/>
                <a:cs typeface="Calibri" pitchFamily="34" charset="0"/>
              </a:rPr>
              <a:t>ВОДИ </a:t>
            </a:r>
          </a:p>
          <a:p>
            <a:endParaRPr lang="mk-MK" dirty="0">
              <a:latin typeface="Calibri" pitchFamily="34" charset="0"/>
              <a:cs typeface="Calibri" pitchFamily="34" charset="0"/>
            </a:endParaRPr>
          </a:p>
          <a:p>
            <a:r>
              <a:rPr lang="mk-MK" dirty="0" smtClean="0">
                <a:latin typeface="Calibri" pitchFamily="34" charset="0"/>
                <a:cs typeface="Calibri" pitchFamily="34" charset="0"/>
              </a:rPr>
              <a:t>Хидрографски</a:t>
            </a:r>
            <a:r>
              <a:rPr lang="mk-MK" dirty="0">
                <a:latin typeface="Calibri" pitchFamily="34" charset="0"/>
                <a:cs typeface="Calibri" pitchFamily="34" charset="0"/>
              </a:rPr>
              <a:t>, земјите / територии на ЈИЕ припаѓаат на </a:t>
            </a:r>
            <a:endParaRPr lang="mk-MK" dirty="0" smtClean="0">
              <a:latin typeface="Calibri" pitchFamily="34" charset="0"/>
              <a:cs typeface="Calibri" pitchFamily="34" charset="0"/>
            </a:endParaRPr>
          </a:p>
          <a:p>
            <a:pPr>
              <a:buFontTx/>
              <a:buChar char="-"/>
            </a:pPr>
            <a:r>
              <a:rPr lang="mk-MK" b="1" dirty="0" smtClean="0">
                <a:solidFill>
                  <a:srgbClr val="FFFF00"/>
                </a:solidFill>
                <a:latin typeface="Calibri" pitchFamily="34" charset="0"/>
                <a:cs typeface="Calibri" pitchFamily="34" charset="0"/>
              </a:rPr>
              <a:t>Црното </a:t>
            </a:r>
            <a:r>
              <a:rPr lang="mk-MK" b="1" dirty="0">
                <a:solidFill>
                  <a:srgbClr val="FFFF00"/>
                </a:solidFill>
                <a:latin typeface="Calibri" pitchFamily="34" charset="0"/>
                <a:cs typeface="Calibri" pitchFamily="34" charset="0"/>
              </a:rPr>
              <a:t>Море </a:t>
            </a:r>
            <a:r>
              <a:rPr lang="mk-MK" dirty="0">
                <a:latin typeface="Calibri" pitchFamily="34" charset="0"/>
                <a:cs typeface="Calibri" pitchFamily="34" charset="0"/>
              </a:rPr>
              <a:t>(Србија, Косово*, БиХ, Црна Гора, </a:t>
            </a:r>
            <a:r>
              <a:rPr lang="mk-MK" b="1" dirty="0">
                <a:latin typeface="Calibri" pitchFamily="34" charset="0"/>
                <a:cs typeface="Calibri" pitchFamily="34" charset="0"/>
              </a:rPr>
              <a:t>Македонија</a:t>
            </a:r>
            <a:r>
              <a:rPr lang="mk-MK" dirty="0">
                <a:latin typeface="Calibri" pitchFamily="34" charset="0"/>
                <a:cs typeface="Calibri" pitchFamily="34" charset="0"/>
              </a:rPr>
              <a:t>) </a:t>
            </a:r>
            <a:r>
              <a:rPr lang="mk-MK" b="1" dirty="0" smtClean="0">
                <a:solidFill>
                  <a:srgbClr val="FFFF00"/>
                </a:solidFill>
                <a:latin typeface="Calibri" pitchFamily="34" charset="0"/>
                <a:cs typeface="Calibri" pitchFamily="34" charset="0"/>
              </a:rPr>
              <a:t>Јадранското </a:t>
            </a:r>
            <a:r>
              <a:rPr lang="mk-MK" b="1" dirty="0">
                <a:solidFill>
                  <a:srgbClr val="FFFF00"/>
                </a:solidFill>
                <a:latin typeface="Calibri" pitchFamily="34" charset="0"/>
                <a:cs typeface="Calibri" pitchFamily="34" charset="0"/>
              </a:rPr>
              <a:t>Море </a:t>
            </a:r>
            <a:r>
              <a:rPr lang="mk-MK" dirty="0">
                <a:latin typeface="Calibri" pitchFamily="34" charset="0"/>
                <a:cs typeface="Calibri" pitchFamily="34" charset="0"/>
              </a:rPr>
              <a:t>(БИХ, Црна Гора, </a:t>
            </a:r>
            <a:r>
              <a:rPr lang="mk-MK" dirty="0" smtClean="0">
                <a:latin typeface="Calibri" pitchFamily="34" charset="0"/>
                <a:cs typeface="Calibri" pitchFamily="34" charset="0"/>
              </a:rPr>
              <a:t>Албанија,</a:t>
            </a:r>
            <a:r>
              <a:rPr lang="mk-MK" b="1" dirty="0" smtClean="0">
                <a:latin typeface="Calibri" pitchFamily="34" charset="0"/>
                <a:cs typeface="Calibri" pitchFamily="34" charset="0"/>
              </a:rPr>
              <a:t>Македонија</a:t>
            </a:r>
            <a:r>
              <a:rPr lang="mk-MK" dirty="0" smtClean="0">
                <a:latin typeface="Calibri" pitchFamily="34" charset="0"/>
                <a:cs typeface="Calibri" pitchFamily="34" charset="0"/>
              </a:rPr>
              <a:t> </a:t>
            </a:r>
            <a:r>
              <a:rPr lang="mk-MK" dirty="0">
                <a:latin typeface="Calibri" pitchFamily="34" charset="0"/>
                <a:cs typeface="Calibri" pitchFamily="34" charset="0"/>
              </a:rPr>
              <a:t>Косово*) и </a:t>
            </a:r>
            <a:r>
              <a:rPr lang="mk-MK" dirty="0" smtClean="0">
                <a:latin typeface="Calibri" pitchFamily="34" charset="0"/>
                <a:cs typeface="Calibri" pitchFamily="34" charset="0"/>
              </a:rPr>
              <a:t> </a:t>
            </a:r>
            <a:r>
              <a:rPr lang="mk-MK" b="1" dirty="0" smtClean="0">
                <a:solidFill>
                  <a:srgbClr val="FFFF00"/>
                </a:solidFill>
                <a:latin typeface="Calibri" pitchFamily="34" charset="0"/>
                <a:cs typeface="Calibri" pitchFamily="34" charset="0"/>
              </a:rPr>
              <a:t>Егејското </a:t>
            </a:r>
            <a:r>
              <a:rPr lang="mk-MK" b="1" dirty="0">
                <a:solidFill>
                  <a:srgbClr val="FFFF00"/>
                </a:solidFill>
                <a:latin typeface="Calibri" pitchFamily="34" charset="0"/>
                <a:cs typeface="Calibri" pitchFamily="34" charset="0"/>
              </a:rPr>
              <a:t>Море </a:t>
            </a:r>
            <a:r>
              <a:rPr lang="mk-MK" dirty="0">
                <a:latin typeface="Calibri" pitchFamily="34" charset="0"/>
                <a:cs typeface="Calibri" pitchFamily="34" charset="0"/>
              </a:rPr>
              <a:t>(</a:t>
            </a:r>
            <a:r>
              <a:rPr lang="mk-MK" b="1" dirty="0">
                <a:latin typeface="Calibri" pitchFamily="34" charset="0"/>
                <a:cs typeface="Calibri" pitchFamily="34" charset="0"/>
              </a:rPr>
              <a:t>Македонија</a:t>
            </a:r>
            <a:r>
              <a:rPr lang="mk-MK" dirty="0">
                <a:latin typeface="Calibri" pitchFamily="34" charset="0"/>
                <a:cs typeface="Calibri" pitchFamily="34" charset="0"/>
              </a:rPr>
              <a:t>, С</a:t>
            </a:r>
            <a:r>
              <a:rPr lang="mk-MK" dirty="0" smtClean="0">
                <a:latin typeface="Calibri" pitchFamily="34" charset="0"/>
                <a:cs typeface="Calibri" pitchFamily="34" charset="0"/>
              </a:rPr>
              <a:t>рбија, Косово</a:t>
            </a:r>
            <a:r>
              <a:rPr lang="mk-MK" dirty="0">
                <a:latin typeface="Calibri" pitchFamily="34" charset="0"/>
                <a:cs typeface="Calibri" pitchFamily="34" charset="0"/>
              </a:rPr>
              <a:t>*). </a:t>
            </a:r>
            <a:r>
              <a:rPr lang="en-US" dirty="0">
                <a:latin typeface="Calibri" pitchFamily="34" charset="0"/>
                <a:cs typeface="Calibri" pitchFamily="34" charset="0"/>
              </a:rPr>
              <a:t>   </a:t>
            </a:r>
            <a:endParaRPr lang="mk-MK" dirty="0" smtClean="0">
              <a:latin typeface="Calibri" pitchFamily="34" charset="0"/>
              <a:cs typeface="Calibri" pitchFamily="34" charset="0"/>
            </a:endParaRPr>
          </a:p>
          <a:p>
            <a:pPr>
              <a:buFontTx/>
              <a:buChar char="-"/>
            </a:pPr>
            <a:endParaRPr lang="mk-MK" dirty="0" smtClean="0">
              <a:latin typeface="Calibri" pitchFamily="34" charset="0"/>
              <a:cs typeface="Calibri" pitchFamily="34" charset="0"/>
            </a:endParaRPr>
          </a:p>
          <a:p>
            <a:pPr>
              <a:buFontTx/>
              <a:buChar char="-"/>
            </a:pPr>
            <a:r>
              <a:rPr lang="mk-MK" dirty="0" smtClean="0">
                <a:latin typeface="Calibri" pitchFamily="34" charset="0"/>
                <a:cs typeface="Calibri" pitchFamily="34" charset="0"/>
              </a:rPr>
              <a:t>Со </a:t>
            </a:r>
            <a:r>
              <a:rPr lang="mk-MK" dirty="0">
                <a:latin typeface="Calibri" pitchFamily="34" charset="0"/>
                <a:cs typeface="Calibri" pitchFamily="34" charset="0"/>
              </a:rPr>
              <a:t>специфичен годишен </a:t>
            </a:r>
            <a:r>
              <a:rPr lang="mk-MK" dirty="0" smtClean="0">
                <a:latin typeface="Calibri" pitchFamily="34" charset="0"/>
                <a:cs typeface="Calibri" pitchFamily="34" charset="0"/>
              </a:rPr>
              <a:t>истек </a:t>
            </a:r>
            <a:r>
              <a:rPr lang="mk-MK" dirty="0">
                <a:latin typeface="Calibri" pitchFamily="34" charset="0"/>
                <a:cs typeface="Calibri" pitchFamily="34" charset="0"/>
              </a:rPr>
              <a:t>од 44 l / s / km</a:t>
            </a:r>
            <a:r>
              <a:rPr lang="mk-MK" baseline="30000" dirty="0">
                <a:latin typeface="Calibri" pitchFamily="34" charset="0"/>
                <a:cs typeface="Calibri" pitchFamily="34" charset="0"/>
              </a:rPr>
              <a:t>2</a:t>
            </a:r>
            <a:r>
              <a:rPr lang="mk-MK" dirty="0">
                <a:latin typeface="Calibri" pitchFamily="34" charset="0"/>
                <a:cs typeface="Calibri" pitchFamily="34" charset="0"/>
              </a:rPr>
              <a:t> Црна Гора има највисок </a:t>
            </a:r>
            <a:r>
              <a:rPr lang="mk-MK" dirty="0" smtClean="0">
                <a:latin typeface="Calibri" pitchFamily="34" charset="0"/>
                <a:cs typeface="Calibri" pitchFamily="34" charset="0"/>
              </a:rPr>
              <a:t>истек, </a:t>
            </a:r>
            <a:r>
              <a:rPr lang="mk-MK" dirty="0">
                <a:latin typeface="Calibri" pitchFamily="34" charset="0"/>
                <a:cs typeface="Calibri" pitchFamily="34" charset="0"/>
              </a:rPr>
              <a:t>следува Албанија со повеќе од 30 l / s / km</a:t>
            </a:r>
            <a:r>
              <a:rPr lang="mk-MK" baseline="30000" dirty="0">
                <a:latin typeface="Calibri" pitchFamily="34" charset="0"/>
                <a:cs typeface="Calibri" pitchFamily="34" charset="0"/>
              </a:rPr>
              <a:t>2</a:t>
            </a:r>
            <a:r>
              <a:rPr lang="mk-MK" dirty="0">
                <a:latin typeface="Calibri" pitchFamily="34" charset="0"/>
                <a:cs typeface="Calibri" pitchFamily="34" charset="0"/>
              </a:rPr>
              <a:t>, БиХ-23,4 l / s / km</a:t>
            </a:r>
            <a:r>
              <a:rPr lang="mk-MK" baseline="30000" dirty="0">
                <a:latin typeface="Calibri" pitchFamily="34" charset="0"/>
                <a:cs typeface="Calibri" pitchFamily="34" charset="0"/>
              </a:rPr>
              <a:t>2</a:t>
            </a:r>
            <a:r>
              <a:rPr lang="mk-MK" dirty="0">
                <a:latin typeface="Calibri" pitchFamily="34" charset="0"/>
                <a:cs typeface="Calibri" pitchFamily="34" charset="0"/>
              </a:rPr>
              <a:t>, </a:t>
            </a:r>
            <a:r>
              <a:rPr lang="mk-MK" dirty="0">
                <a:solidFill>
                  <a:srgbClr val="FFFF00"/>
                </a:solidFill>
                <a:latin typeface="Calibri" pitchFamily="34" charset="0"/>
                <a:cs typeface="Calibri" pitchFamily="34" charset="0"/>
              </a:rPr>
              <a:t>Македонија-7,8 l / s / km</a:t>
            </a:r>
            <a:r>
              <a:rPr lang="mk-MK" baseline="30000" dirty="0">
                <a:solidFill>
                  <a:srgbClr val="FFFF00"/>
                </a:solidFill>
                <a:latin typeface="Calibri" pitchFamily="34" charset="0"/>
                <a:cs typeface="Calibri" pitchFamily="34" charset="0"/>
              </a:rPr>
              <a:t>2</a:t>
            </a:r>
            <a:r>
              <a:rPr lang="mk-MK" dirty="0">
                <a:latin typeface="Calibri" pitchFamily="34" charset="0"/>
                <a:cs typeface="Calibri" pitchFamily="34" charset="0"/>
              </a:rPr>
              <a:t>, Косово* -11 l / s / km</a:t>
            </a:r>
            <a:r>
              <a:rPr lang="mk-MK" baseline="30000" dirty="0">
                <a:latin typeface="Calibri" pitchFamily="34" charset="0"/>
                <a:cs typeface="Calibri" pitchFamily="34" charset="0"/>
              </a:rPr>
              <a:t>2</a:t>
            </a:r>
            <a:r>
              <a:rPr lang="mk-MK" dirty="0">
                <a:latin typeface="Calibri" pitchFamily="34" charset="0"/>
                <a:cs typeface="Calibri" pitchFamily="34" charset="0"/>
              </a:rPr>
              <a:t> и Србија-5,7 l / s / km</a:t>
            </a:r>
            <a:r>
              <a:rPr lang="mk-MK" baseline="30000" dirty="0">
                <a:latin typeface="Calibri" pitchFamily="34" charset="0"/>
                <a:cs typeface="Calibri" pitchFamily="34" charset="0"/>
              </a:rPr>
              <a:t>2</a:t>
            </a:r>
            <a:r>
              <a:rPr lang="mk-MK" dirty="0">
                <a:latin typeface="Calibri" pitchFamily="34" charset="0"/>
                <a:cs typeface="Calibri" pitchFamily="34" charset="0"/>
              </a:rPr>
              <a:t>. </a:t>
            </a:r>
            <a:endParaRPr lang="mk-MK" dirty="0" smtClean="0">
              <a:latin typeface="Calibri" pitchFamily="34" charset="0"/>
              <a:cs typeface="Calibri" pitchFamily="34" charset="0"/>
            </a:endParaRPr>
          </a:p>
          <a:p>
            <a:pPr>
              <a:buFontTx/>
              <a:buChar char="-"/>
            </a:pPr>
            <a:endParaRPr lang="mk-MK" dirty="0" smtClean="0">
              <a:latin typeface="Calibri" pitchFamily="34" charset="0"/>
              <a:cs typeface="Calibri" pitchFamily="34" charset="0"/>
            </a:endParaRPr>
          </a:p>
          <a:p>
            <a:pPr>
              <a:buFontTx/>
              <a:buChar char="-"/>
            </a:pPr>
            <a:r>
              <a:rPr lang="mk-MK" dirty="0" smtClean="0">
                <a:latin typeface="Calibri" pitchFamily="34" charset="0"/>
                <a:cs typeface="Calibri" pitchFamily="34" charset="0"/>
              </a:rPr>
              <a:t>На </a:t>
            </a:r>
            <a:r>
              <a:rPr lang="mk-MK" dirty="0">
                <a:latin typeface="Calibri" pitchFamily="34" charset="0"/>
                <a:cs typeface="Calibri" pitchFamily="34" charset="0"/>
              </a:rPr>
              <a:t>пример, Србија има само 1.500 m</a:t>
            </a:r>
            <a:r>
              <a:rPr lang="mk-MK" baseline="30000" dirty="0">
                <a:latin typeface="Calibri" pitchFamily="34" charset="0"/>
                <a:cs typeface="Calibri" pitchFamily="34" charset="0"/>
              </a:rPr>
              <a:t>3</a:t>
            </a:r>
            <a:r>
              <a:rPr lang="mk-MK" dirty="0">
                <a:latin typeface="Calibri" pitchFamily="34" charset="0"/>
                <a:cs typeface="Calibri" pitchFamily="34" charset="0"/>
              </a:rPr>
              <a:t> вода по глава на жител годишно</a:t>
            </a:r>
            <a:r>
              <a:rPr lang="mk-MK" dirty="0" smtClean="0">
                <a:latin typeface="Calibri" pitchFamily="34" charset="0"/>
                <a:cs typeface="Calibri" pitchFamily="34" charset="0"/>
              </a:rPr>
              <a:t>,</a:t>
            </a:r>
            <a:r>
              <a:rPr lang="en-US" dirty="0" smtClean="0">
                <a:latin typeface="Calibri" pitchFamily="34" charset="0"/>
                <a:cs typeface="Calibri" pitchFamily="34" charset="0"/>
              </a:rPr>
              <a:t> </a:t>
            </a:r>
            <a:r>
              <a:rPr lang="en-US" dirty="0">
                <a:solidFill>
                  <a:srgbClr val="FFFF00"/>
                </a:solidFill>
                <a:latin typeface="Calibri" pitchFamily="34" charset="0"/>
                <a:cs typeface="Calibri" pitchFamily="34" charset="0"/>
              </a:rPr>
              <a:t>M</a:t>
            </a:r>
            <a:r>
              <a:rPr lang="mk-MK" dirty="0" smtClean="0">
                <a:solidFill>
                  <a:srgbClr val="FFFF00"/>
                </a:solidFill>
                <a:latin typeface="Calibri" pitchFamily="34" charset="0"/>
                <a:cs typeface="Calibri" pitchFamily="34" charset="0"/>
              </a:rPr>
              <a:t>акедонија</a:t>
            </a:r>
            <a:r>
              <a:rPr lang="en-US" dirty="0" smtClean="0">
                <a:solidFill>
                  <a:srgbClr val="FFFF00"/>
                </a:solidFill>
                <a:latin typeface="Calibri" pitchFamily="34" charset="0"/>
                <a:cs typeface="Calibri" pitchFamily="34" charset="0"/>
              </a:rPr>
              <a:t> 2600-</a:t>
            </a:r>
            <a:r>
              <a:rPr lang="mk-MK" dirty="0" smtClean="0">
                <a:solidFill>
                  <a:srgbClr val="FFFF00"/>
                </a:solidFill>
                <a:latin typeface="Calibri" pitchFamily="34" charset="0"/>
                <a:cs typeface="Calibri" pitchFamily="34" charset="0"/>
              </a:rPr>
              <a:t> 3000  </a:t>
            </a:r>
            <a:r>
              <a:rPr lang="mk-MK" dirty="0">
                <a:latin typeface="Calibri" pitchFamily="34" charset="0"/>
                <a:cs typeface="Calibri" pitchFamily="34" charset="0"/>
              </a:rPr>
              <a:t>а во исто време Црна Гора повеќе од 30.000 m</a:t>
            </a:r>
            <a:r>
              <a:rPr lang="mk-MK" baseline="30000" dirty="0">
                <a:latin typeface="Calibri" pitchFamily="34" charset="0"/>
                <a:cs typeface="Calibri" pitchFamily="34" charset="0"/>
              </a:rPr>
              <a:t>3</a:t>
            </a:r>
            <a:r>
              <a:rPr lang="mk-MK" dirty="0">
                <a:latin typeface="Calibri" pitchFamily="34" charset="0"/>
                <a:cs typeface="Calibri" pitchFamily="34" charset="0"/>
              </a:rPr>
              <a:t> вода по глава на жител годишно. </a:t>
            </a:r>
            <a:endParaRPr lang="en-US" dirty="0">
              <a:latin typeface="Calibri" pitchFamily="34" charset="0"/>
              <a:cs typeface="Calibri" pitchFamily="34" charset="0"/>
            </a:endParaRPr>
          </a:p>
        </p:txBody>
      </p:sp>
    </p:spTree>
    <p:extLst>
      <p:ext uri="{BB962C8B-B14F-4D97-AF65-F5344CB8AC3E}">
        <p14:creationId xmlns:p14="http://schemas.microsoft.com/office/powerpoint/2010/main" xmlns="" val="1142990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9579"/>
          </a:xfrm>
        </p:spPr>
        <p:txBody>
          <a:bodyPr>
            <a:normAutofit fontScale="90000"/>
          </a:bodyPr>
          <a:lstStyle/>
          <a:p>
            <a:r>
              <a:rPr lang="mk-MK" b="1" dirty="0"/>
              <a:t>Управување со речни сливови</a:t>
            </a:r>
            <a:r>
              <a:rPr lang="en-US" b="1" dirty="0"/>
              <a:t/>
            </a:r>
            <a:br>
              <a:rPr lang="en-US" b="1" dirty="0"/>
            </a:br>
            <a:endParaRPr lang="en-US" dirty="0"/>
          </a:p>
        </p:txBody>
      </p:sp>
      <p:sp>
        <p:nvSpPr>
          <p:cNvPr id="3" name="Content Placeholder 2"/>
          <p:cNvSpPr>
            <a:spLocks noGrp="1"/>
          </p:cNvSpPr>
          <p:nvPr>
            <p:ph idx="1"/>
          </p:nvPr>
        </p:nvSpPr>
        <p:spPr>
          <a:xfrm>
            <a:off x="0" y="811368"/>
            <a:ext cx="12192000" cy="6046631"/>
          </a:xfrm>
        </p:spPr>
        <p:txBody>
          <a:bodyPr>
            <a:normAutofit fontScale="92500" lnSpcReduction="20000"/>
          </a:bodyPr>
          <a:lstStyle/>
          <a:p>
            <a:r>
              <a:rPr lang="mk-MK" dirty="0" smtClean="0"/>
              <a:t>Во </a:t>
            </a:r>
            <a:r>
              <a:rPr lang="mk-MK" dirty="0"/>
              <a:t>БиХ, со два ентитета, ФБиХ </a:t>
            </a:r>
            <a:r>
              <a:rPr lang="mk-MK" dirty="0" smtClean="0"/>
              <a:t> - 2 Агенцији </a:t>
            </a:r>
            <a:r>
              <a:rPr lang="mk-MK" dirty="0"/>
              <a:t>за </a:t>
            </a:r>
            <a:r>
              <a:rPr lang="mk-MK" dirty="0" smtClean="0"/>
              <a:t>води (Црноморски  и Јадрански слив,, како и     додека РС  -  ЈП "Воде Српске". Во Окружен округ Брчко е </a:t>
            </a:r>
            <a:r>
              <a:rPr lang="mk-MK" dirty="0"/>
              <a:t>Управа за </a:t>
            </a:r>
            <a:r>
              <a:rPr lang="mk-MK" dirty="0" smtClean="0"/>
              <a:t>ЗШВ </a:t>
            </a:r>
          </a:p>
          <a:p>
            <a:endParaRPr lang="mk-MK" dirty="0"/>
          </a:p>
          <a:p>
            <a:r>
              <a:rPr lang="mk-MK" dirty="0" smtClean="0"/>
              <a:t>Србија  -  </a:t>
            </a:r>
            <a:r>
              <a:rPr lang="mk-MK" dirty="0"/>
              <a:t>Републичката управа за води на Министерството за земјоделство и заштита на животната средина, </a:t>
            </a:r>
            <a:r>
              <a:rPr lang="mk-MK" dirty="0" smtClean="0"/>
              <a:t> Оперативната </a:t>
            </a:r>
            <a:r>
              <a:rPr lang="mk-MK" dirty="0"/>
              <a:t>структура е организирана во три основни територијални сегменти: </a:t>
            </a:r>
            <a:r>
              <a:rPr lang="mk-MK" dirty="0" smtClean="0"/>
              <a:t>(</a:t>
            </a:r>
            <a:r>
              <a:rPr lang="en-US" dirty="0"/>
              <a:t>J</a:t>
            </a:r>
            <a:r>
              <a:rPr lang="mk-MK" dirty="0"/>
              <a:t>ПУВР) "Српски води", "Војводина" и "Белградски води". </a:t>
            </a:r>
            <a:endParaRPr lang="mk-MK" dirty="0" smtClean="0"/>
          </a:p>
          <a:p>
            <a:endParaRPr lang="mk-MK" dirty="0" smtClean="0"/>
          </a:p>
          <a:p>
            <a:r>
              <a:rPr lang="mk-MK" dirty="0" smtClean="0"/>
              <a:t>Во </a:t>
            </a:r>
            <a:r>
              <a:rPr lang="mk-MK" dirty="0"/>
              <a:t>Црна Гора Министерството за земјоделство и рурален развој е одговорно за управување со водите</a:t>
            </a:r>
            <a:r>
              <a:rPr lang="mk-MK" dirty="0" smtClean="0"/>
              <a:t>.</a:t>
            </a:r>
          </a:p>
          <a:p>
            <a:r>
              <a:rPr lang="mk-MK" dirty="0" smtClean="0"/>
              <a:t> </a:t>
            </a:r>
          </a:p>
          <a:p>
            <a:r>
              <a:rPr lang="mk-MK" dirty="0" smtClean="0"/>
              <a:t>Албанија </a:t>
            </a:r>
            <a:r>
              <a:rPr lang="mk-MK" dirty="0"/>
              <a:t>има 6 главни </a:t>
            </a:r>
            <a:r>
              <a:rPr lang="mk-MK" dirty="0" smtClean="0"/>
              <a:t>"</a:t>
            </a:r>
            <a:r>
              <a:rPr lang="mk-MK" dirty="0"/>
              <a:t>Речни сливови", со Совети за речени сливови (СРС), со кои претседава префектот. СРС се поддржани од Агенциите за </a:t>
            </a:r>
            <a:r>
              <a:rPr lang="mk-MK" dirty="0" smtClean="0"/>
              <a:t>речни </a:t>
            </a:r>
            <a:r>
              <a:rPr lang="mk-MK" dirty="0"/>
              <a:t>сливови (АРС), кои функционираат како технички секретаријат на СРС и овозможуваат интегрирано управување со водните ресурси. </a:t>
            </a:r>
            <a:endParaRPr lang="mk-MK" dirty="0" smtClean="0"/>
          </a:p>
          <a:p>
            <a:r>
              <a:rPr lang="mk-MK" dirty="0" smtClean="0"/>
              <a:t>Косово</a:t>
            </a:r>
            <a:r>
              <a:rPr lang="mk-MK" dirty="0"/>
              <a:t>* има Одделение за води, кое се наоѓа во Приштина, одговорно е за два реони. </a:t>
            </a:r>
            <a:endParaRPr lang="mk-MK" dirty="0" smtClean="0"/>
          </a:p>
          <a:p>
            <a:endParaRPr lang="mk-MK" dirty="0"/>
          </a:p>
          <a:p>
            <a:endParaRPr lang="en-US" dirty="0"/>
          </a:p>
        </p:txBody>
      </p:sp>
    </p:spTree>
    <p:extLst>
      <p:ext uri="{BB962C8B-B14F-4D97-AF65-F5344CB8AC3E}">
        <p14:creationId xmlns:p14="http://schemas.microsoft.com/office/powerpoint/2010/main" xmlns="" val="534901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205" y="215766"/>
            <a:ext cx="11694480" cy="2540313"/>
          </a:xfrm>
        </p:spPr>
        <p:txBody>
          <a:bodyPr/>
          <a:lstStyle/>
          <a:p>
            <a:r>
              <a:rPr lang="mk-MK" dirty="0"/>
              <a:t>Во МЖСПП има  одделениеја за  </a:t>
            </a:r>
            <a:r>
              <a:rPr lang="mk-MK" dirty="0" smtClean="0"/>
              <a:t>сливовите на</a:t>
            </a:r>
            <a:r>
              <a:rPr lang="en-US" dirty="0" smtClean="0"/>
              <a:t>:  </a:t>
            </a:r>
            <a:r>
              <a:rPr lang="mk-MK" dirty="0" smtClean="0"/>
              <a:t>Вардар, Струмица, Црн Дрим .  Оперативно АД Водостопанство, ЈВП Стрежево, АД ЕЛЕМ, ЕВН.</a:t>
            </a:r>
            <a:endParaRPr lang="en-US" dirty="0"/>
          </a:p>
          <a:p>
            <a:r>
              <a:rPr lang="mk-MK" dirty="0" smtClean="0"/>
              <a:t>Има 16 водостопански подрачја (потслива) : </a:t>
            </a:r>
            <a:r>
              <a:rPr lang="mk-MK" dirty="0"/>
              <a:t>11 во сливот на реката Вардар, 4 во сливот на реката Црн Дрим, 1 во сливот на реката Струмица, додека мала површина на сливот на Биначка Морава </a:t>
            </a:r>
            <a:r>
              <a:rPr lang="mk-MK" dirty="0" smtClean="0"/>
              <a:t>е</a:t>
            </a:r>
            <a:endParaRPr lang="en-US" dirty="0"/>
          </a:p>
        </p:txBody>
      </p:sp>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p:cNvSpPr>
            <a:spLocks noChangeArrowheads="1"/>
          </p:cNvSpPr>
          <p:nvPr/>
        </p:nvSpPr>
        <p:spPr bwMode="auto">
          <a:xfrm>
            <a:off x="0" y="268605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686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9292" y="2327006"/>
            <a:ext cx="5429383" cy="45171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8"/>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03076" y="2327007"/>
            <a:ext cx="4995135" cy="4530993"/>
          </a:xfrm>
          <a:prstGeom prst="rect">
            <a:avLst/>
          </a:prstGeom>
          <a:noFill/>
          <a:ln>
            <a:noFill/>
          </a:ln>
        </p:spPr>
      </p:pic>
    </p:spTree>
    <p:extLst>
      <p:ext uri="{BB962C8B-B14F-4D97-AF65-F5344CB8AC3E}">
        <p14:creationId xmlns:p14="http://schemas.microsoft.com/office/powerpoint/2010/main" xmlns="" val="28191056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580" y="40943"/>
            <a:ext cx="10515600" cy="922762"/>
          </a:xfrm>
        </p:spPr>
        <p:txBody>
          <a:bodyPr>
            <a:normAutofit/>
          </a:bodyPr>
          <a:lstStyle/>
          <a:p>
            <a:pPr algn="ctr"/>
            <a:r>
              <a:rPr lang="mk-MK" sz="3600" dirty="0" smtClean="0">
                <a:solidFill>
                  <a:srgbClr val="FFFF00"/>
                </a:solidFill>
              </a:rPr>
              <a:t>Квалитет на водата – Мониторинг </a:t>
            </a:r>
            <a:endParaRPr lang="en-US" sz="3600" dirty="0">
              <a:solidFill>
                <a:srgbClr val="FFFF00"/>
              </a:solidFill>
            </a:endParaRPr>
          </a:p>
        </p:txBody>
      </p:sp>
      <p:sp>
        <p:nvSpPr>
          <p:cNvPr id="3" name="Content Placeholder 2"/>
          <p:cNvSpPr>
            <a:spLocks noGrp="1"/>
          </p:cNvSpPr>
          <p:nvPr>
            <p:ph idx="1"/>
          </p:nvPr>
        </p:nvSpPr>
        <p:spPr>
          <a:xfrm>
            <a:off x="4494726" y="949862"/>
            <a:ext cx="7508381" cy="5908138"/>
          </a:xfrm>
        </p:spPr>
        <p:txBody>
          <a:bodyPr>
            <a:normAutofit fontScale="92500" lnSpcReduction="20000"/>
          </a:bodyPr>
          <a:lstStyle/>
          <a:p>
            <a:r>
              <a:rPr lang="mk-MK" dirty="0" smtClean="0">
                <a:latin typeface="Calibri" pitchFamily="34" charset="0"/>
                <a:cs typeface="Calibri" pitchFamily="34" charset="0"/>
              </a:rPr>
              <a:t>Мониторинг  места – површински води</a:t>
            </a:r>
          </a:p>
          <a:p>
            <a:r>
              <a:rPr lang="mk-MK" dirty="0" smtClean="0">
                <a:latin typeface="Calibri" pitchFamily="34" charset="0"/>
                <a:cs typeface="Calibri" pitchFamily="34" charset="0"/>
              </a:rPr>
              <a:t>Албанија – 34</a:t>
            </a:r>
            <a:r>
              <a:rPr lang="en-US" dirty="0" smtClean="0">
                <a:latin typeface="Calibri" pitchFamily="34" charset="0"/>
                <a:cs typeface="Calibri" pitchFamily="34" charset="0"/>
              </a:rPr>
              <a:t>+ 6</a:t>
            </a:r>
            <a:r>
              <a:rPr lang="mk-MK" dirty="0" smtClean="0">
                <a:latin typeface="Calibri" pitchFamily="34" charset="0"/>
                <a:cs typeface="Calibri" pitchFamily="34" charset="0"/>
              </a:rPr>
              <a:t>, </a:t>
            </a:r>
            <a:r>
              <a:rPr lang="en-US" dirty="0" smtClean="0">
                <a:latin typeface="Calibri" pitchFamily="34" charset="0"/>
                <a:cs typeface="Calibri" pitchFamily="34" charset="0"/>
              </a:rPr>
              <a:t>    </a:t>
            </a:r>
            <a:r>
              <a:rPr lang="mk-MK" dirty="0" smtClean="0">
                <a:latin typeface="Calibri" pitchFamily="34" charset="0"/>
                <a:cs typeface="Calibri" pitchFamily="34" charset="0"/>
              </a:rPr>
              <a:t>БИХ – 58,  </a:t>
            </a:r>
            <a:r>
              <a:rPr lang="en-US" dirty="0" smtClean="0">
                <a:latin typeface="Calibri" pitchFamily="34" charset="0"/>
                <a:cs typeface="Calibri" pitchFamily="34" charset="0"/>
              </a:rPr>
              <a:t>     </a:t>
            </a:r>
            <a:r>
              <a:rPr lang="mk-MK" dirty="0" smtClean="0">
                <a:latin typeface="Calibri" pitchFamily="34" charset="0"/>
                <a:cs typeface="Calibri" pitchFamily="34" charset="0"/>
              </a:rPr>
              <a:t>Црна Гора – 44+11,  </a:t>
            </a:r>
            <a:endParaRPr lang="en-US" dirty="0" smtClean="0">
              <a:latin typeface="Calibri" pitchFamily="34" charset="0"/>
              <a:cs typeface="Calibri" pitchFamily="34" charset="0"/>
            </a:endParaRPr>
          </a:p>
          <a:p>
            <a:r>
              <a:rPr lang="mk-MK" dirty="0" smtClean="0">
                <a:latin typeface="Calibri" pitchFamily="34" charset="0"/>
                <a:cs typeface="Calibri" pitchFamily="34" charset="0"/>
              </a:rPr>
              <a:t>Србија – 140 ,    Косово – 51,  </a:t>
            </a:r>
          </a:p>
          <a:p>
            <a:endParaRPr lang="mk-MK" dirty="0">
              <a:latin typeface="Calibri" pitchFamily="34" charset="0"/>
              <a:cs typeface="Calibri" pitchFamily="34" charset="0"/>
            </a:endParaRPr>
          </a:p>
          <a:p>
            <a:r>
              <a:rPr lang="mk-MK" dirty="0" smtClean="0">
                <a:solidFill>
                  <a:srgbClr val="FFFF00"/>
                </a:solidFill>
                <a:latin typeface="Calibri" pitchFamily="34" charset="0"/>
                <a:cs typeface="Calibri" pitchFamily="34" charset="0"/>
              </a:rPr>
              <a:t>Македонија – </a:t>
            </a:r>
          </a:p>
          <a:p>
            <a:endParaRPr lang="mk-MK" dirty="0">
              <a:latin typeface="Calibri" pitchFamily="34" charset="0"/>
              <a:cs typeface="Calibri" pitchFamily="34" charset="0"/>
            </a:endParaRPr>
          </a:p>
          <a:p>
            <a:r>
              <a:rPr lang="mk-MK" dirty="0" smtClean="0">
                <a:latin typeface="Calibri" pitchFamily="34" charset="0"/>
                <a:cs typeface="Calibri" pitchFamily="34" charset="0"/>
              </a:rPr>
              <a:t>Редовна  мрежа на УХМР   -  20 мерни места  (РИМСИС) -   </a:t>
            </a:r>
          </a:p>
          <a:p>
            <a:endParaRPr lang="mk-MK" dirty="0" smtClean="0">
              <a:latin typeface="Calibri" pitchFamily="34" charset="0"/>
              <a:cs typeface="Calibri" pitchFamily="34" charset="0"/>
            </a:endParaRPr>
          </a:p>
          <a:p>
            <a:r>
              <a:rPr lang="mk-MK" dirty="0" smtClean="0">
                <a:latin typeface="Calibri" pitchFamily="34" charset="0"/>
                <a:cs typeface="Calibri" pitchFamily="34" charset="0"/>
              </a:rPr>
              <a:t>Периодични мерни места во рамки на проекти </a:t>
            </a:r>
            <a:r>
              <a:rPr lang="en-US" dirty="0" smtClean="0">
                <a:latin typeface="Calibri" pitchFamily="34" charset="0"/>
                <a:cs typeface="Calibri" pitchFamily="34" charset="0"/>
              </a:rPr>
              <a:t>:</a:t>
            </a:r>
            <a:endParaRPr lang="mk-MK" dirty="0" smtClean="0">
              <a:latin typeface="Calibri" pitchFamily="34" charset="0"/>
              <a:cs typeface="Calibri" pitchFamily="34" charset="0"/>
            </a:endParaRPr>
          </a:p>
          <a:p>
            <a:r>
              <a:rPr lang="mk-MK" dirty="0" smtClean="0">
                <a:latin typeface="Calibri" pitchFamily="34" charset="0"/>
                <a:cs typeface="Calibri" pitchFamily="34" charset="0"/>
              </a:rPr>
              <a:t>Преспа ПУРС  и Преспа ХГС (14+5),  </a:t>
            </a:r>
            <a:r>
              <a:rPr lang="en-US" dirty="0" smtClean="0">
                <a:latin typeface="Calibri" pitchFamily="34" charset="0"/>
                <a:cs typeface="Calibri" pitchFamily="34" charset="0"/>
              </a:rPr>
              <a:t>+ 14 </a:t>
            </a:r>
            <a:r>
              <a:rPr lang="mk-MK" dirty="0" smtClean="0">
                <a:latin typeface="Calibri" pitchFamily="34" charset="0"/>
                <a:cs typeface="Calibri" pitchFamily="34" charset="0"/>
              </a:rPr>
              <a:t>подземни </a:t>
            </a:r>
          </a:p>
          <a:p>
            <a:r>
              <a:rPr lang="mk-MK" dirty="0" smtClean="0">
                <a:latin typeface="Calibri" pitchFamily="34" charset="0"/>
                <a:cs typeface="Calibri" pitchFamily="34" charset="0"/>
              </a:rPr>
              <a:t>Брегалница ПУРС  – 33 (27+6),  </a:t>
            </a:r>
          </a:p>
          <a:p>
            <a:r>
              <a:rPr lang="mk-MK" dirty="0" smtClean="0">
                <a:latin typeface="Calibri" pitchFamily="34" charset="0"/>
                <a:cs typeface="Calibri" pitchFamily="34" charset="0"/>
              </a:rPr>
              <a:t>Струмица ПУРС (8+2+1) </a:t>
            </a:r>
          </a:p>
          <a:p>
            <a:r>
              <a:rPr lang="mk-MK" dirty="0" smtClean="0">
                <a:latin typeface="Calibri" pitchFamily="34" charset="0"/>
                <a:cs typeface="Calibri" pitchFamily="34" charset="0"/>
              </a:rPr>
              <a:t> Дрим проект– 10 ( 5 површ. + 3 Подз. + 3)  </a:t>
            </a:r>
          </a:p>
          <a:p>
            <a:endParaRPr lang="mk-MK" dirty="0" smtClean="0">
              <a:latin typeface="Calibri" pitchFamily="34" charset="0"/>
              <a:cs typeface="Calibri" pitchFamily="34" charset="0"/>
            </a:endParaRPr>
          </a:p>
          <a:p>
            <a:endParaRPr lang="en-US" dirty="0">
              <a:latin typeface="Calibri" pitchFamily="34" charset="0"/>
              <a:cs typeface="Calibri" pitchFamily="34" charset="0"/>
            </a:endParaRPr>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5841" name="Picture 3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714" y="-115908"/>
            <a:ext cx="4151690" cy="343284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3"/>
          <p:cNvSpPr>
            <a:spLocks noChangeArrowheads="1"/>
          </p:cNvSpPr>
          <p:nvPr/>
        </p:nvSpPr>
        <p:spPr bwMode="auto">
          <a:xfrm>
            <a:off x="0" y="2686050"/>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7" name="Picture 2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714" y="3121072"/>
            <a:ext cx="4599296" cy="373692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208546" y="6488668"/>
            <a:ext cx="4094775" cy="369332"/>
          </a:xfrm>
          <a:prstGeom prst="rect">
            <a:avLst/>
          </a:prstGeom>
        </p:spPr>
        <p:txBody>
          <a:bodyPr wrap="none">
            <a:spAutoFit/>
          </a:bodyPr>
          <a:lstStyle/>
          <a:p>
            <a:r>
              <a:rPr lang="mk-MK" dirty="0">
                <a:solidFill>
                  <a:schemeClr val="bg1"/>
                </a:solidFill>
              </a:rPr>
              <a:t>(Strumica 61,</a:t>
            </a:r>
            <a:r>
              <a:rPr lang="en-US" dirty="0">
                <a:solidFill>
                  <a:schemeClr val="bg1"/>
                </a:solidFill>
              </a:rPr>
              <a:t>Black D</a:t>
            </a:r>
            <a:r>
              <a:rPr lang="mk-MK" dirty="0">
                <a:solidFill>
                  <a:schemeClr val="bg1"/>
                </a:solidFill>
              </a:rPr>
              <a:t>rim 141, Vardar 1117 </a:t>
            </a:r>
            <a:endParaRPr lang="en-US" dirty="0">
              <a:solidFill>
                <a:schemeClr val="bg1"/>
              </a:solidFill>
            </a:endParaRPr>
          </a:p>
        </p:txBody>
      </p:sp>
    </p:spTree>
    <p:extLst>
      <p:ext uri="{BB962C8B-B14F-4D97-AF65-F5344CB8AC3E}">
        <p14:creationId xmlns:p14="http://schemas.microsoft.com/office/powerpoint/2010/main" xmlns="" val="1251793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3"/>
          <p:cNvSpPr>
            <a:spLocks noChangeArrowheads="1"/>
          </p:cNvSpPr>
          <p:nvPr/>
        </p:nvSpPr>
        <p:spPr bwMode="auto">
          <a:xfrm>
            <a:off x="0" y="355282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232" y="-644004"/>
            <a:ext cx="432435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4822" name="Picture 23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656445" y="3405599"/>
            <a:ext cx="3748155" cy="4004651"/>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7"/>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8"/>
          <p:cNvSpPr>
            <a:spLocks noChangeArrowheads="1"/>
          </p:cNvSpPr>
          <p:nvPr/>
        </p:nvSpPr>
        <p:spPr bwMode="auto">
          <a:xfrm>
            <a:off x="0" y="589597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4825"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13002" y="0"/>
            <a:ext cx="5278997" cy="43343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732103" y="122831"/>
            <a:ext cx="3180899" cy="2900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32800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2"/>
          <a:stretch>
            <a:fillRect/>
          </a:stretch>
        </p:blipFill>
        <p:spPr>
          <a:xfrm>
            <a:off x="8794107" y="1649298"/>
            <a:ext cx="4248348" cy="1885891"/>
          </a:xfrm>
          <a:prstGeom prst="rect">
            <a:avLst/>
          </a:prstGeom>
        </p:spPr>
      </p:pic>
      <p:sp>
        <p:nvSpPr>
          <p:cNvPr id="2" name="Title 1"/>
          <p:cNvSpPr>
            <a:spLocks noGrp="1"/>
          </p:cNvSpPr>
          <p:nvPr>
            <p:ph type="title"/>
          </p:nvPr>
        </p:nvSpPr>
        <p:spPr>
          <a:xfrm>
            <a:off x="2048813" y="0"/>
            <a:ext cx="10515600" cy="858368"/>
          </a:xfrm>
        </p:spPr>
        <p:txBody>
          <a:bodyPr/>
          <a:lstStyle/>
          <a:p>
            <a:r>
              <a:rPr lang="mk-MK" dirty="0" smtClean="0"/>
              <a:t>Користење на водите</a:t>
            </a:r>
            <a:endParaRPr lang="en-US" dirty="0"/>
          </a:p>
        </p:txBody>
      </p:sp>
      <p:sp>
        <p:nvSpPr>
          <p:cNvPr id="3" name="Content Placeholder 2"/>
          <p:cNvSpPr>
            <a:spLocks noGrp="1"/>
          </p:cNvSpPr>
          <p:nvPr>
            <p:ph idx="1"/>
          </p:nvPr>
        </p:nvSpPr>
        <p:spPr>
          <a:xfrm>
            <a:off x="201769" y="783464"/>
            <a:ext cx="11990231" cy="5512158"/>
          </a:xfrm>
        </p:spPr>
        <p:txBody>
          <a:bodyPr>
            <a:normAutofit/>
          </a:bodyPr>
          <a:lstStyle/>
          <a:p>
            <a:r>
              <a:rPr lang="mk-MK" sz="2400" dirty="0">
                <a:latin typeface="Calibri" pitchFamily="34" charset="0"/>
                <a:cs typeface="Calibri" pitchFamily="34" charset="0"/>
              </a:rPr>
              <a:t>Вкупната апстракција на свежа вода (површина + подземна) на годишно ниво варира од 109 х10</a:t>
            </a:r>
            <a:r>
              <a:rPr lang="mk-MK" sz="2400" baseline="30000" dirty="0">
                <a:latin typeface="Calibri" pitchFamily="34" charset="0"/>
                <a:cs typeface="Calibri" pitchFamily="34" charset="0"/>
              </a:rPr>
              <a:t>6</a:t>
            </a:r>
            <a:r>
              <a:rPr lang="mk-MK" sz="2400" dirty="0">
                <a:latin typeface="Calibri" pitchFamily="34" charset="0"/>
                <a:cs typeface="Calibri" pitchFamily="34" charset="0"/>
              </a:rPr>
              <a:t>m</a:t>
            </a:r>
            <a:r>
              <a:rPr lang="mk-MK" sz="2400" baseline="30000" dirty="0">
                <a:latin typeface="Calibri" pitchFamily="34" charset="0"/>
                <a:cs typeface="Calibri" pitchFamily="34" charset="0"/>
              </a:rPr>
              <a:t>3 </a:t>
            </a:r>
            <a:r>
              <a:rPr lang="mk-MK" sz="2400" dirty="0">
                <a:latin typeface="Calibri" pitchFamily="34" charset="0"/>
                <a:cs typeface="Calibri" pitchFamily="34" charset="0"/>
              </a:rPr>
              <a:t>во Црна </a:t>
            </a:r>
            <a:r>
              <a:rPr lang="mk-MK" sz="2400" dirty="0" smtClean="0">
                <a:latin typeface="Calibri" pitchFamily="34" charset="0"/>
                <a:cs typeface="Calibri" pitchFamily="34" charset="0"/>
              </a:rPr>
              <a:t>Гора, 328.9 </a:t>
            </a:r>
            <a:r>
              <a:rPr lang="mk-MK" sz="2400" dirty="0">
                <a:latin typeface="Calibri" pitchFamily="34" charset="0"/>
                <a:cs typeface="Calibri" pitchFamily="34" charset="0"/>
              </a:rPr>
              <a:t>х10</a:t>
            </a:r>
            <a:r>
              <a:rPr lang="mk-MK" sz="2400" baseline="30000" dirty="0">
                <a:latin typeface="Calibri" pitchFamily="34" charset="0"/>
                <a:cs typeface="Calibri" pitchFamily="34" charset="0"/>
              </a:rPr>
              <a:t>6</a:t>
            </a:r>
            <a:r>
              <a:rPr lang="mk-MK" sz="2400" dirty="0">
                <a:latin typeface="Calibri" pitchFamily="34" charset="0"/>
                <a:cs typeface="Calibri" pitchFamily="34" charset="0"/>
              </a:rPr>
              <a:t>m</a:t>
            </a:r>
            <a:r>
              <a:rPr lang="mk-MK" sz="2400" baseline="30000" dirty="0">
                <a:latin typeface="Calibri" pitchFamily="34" charset="0"/>
                <a:cs typeface="Calibri" pitchFamily="34" charset="0"/>
              </a:rPr>
              <a:t>3</a:t>
            </a:r>
            <a:r>
              <a:rPr lang="mk-MK" sz="2400" dirty="0">
                <a:latin typeface="Calibri" pitchFamily="34" charset="0"/>
                <a:cs typeface="Calibri" pitchFamily="34" charset="0"/>
              </a:rPr>
              <a:t> (</a:t>
            </a:r>
            <a:r>
              <a:rPr lang="mk-MK" sz="2400" dirty="0" smtClean="0">
                <a:latin typeface="Calibri" pitchFamily="34" charset="0"/>
                <a:cs typeface="Calibri" pitchFamily="34" charset="0"/>
              </a:rPr>
              <a:t>БИХ),до  3.710 </a:t>
            </a:r>
            <a:r>
              <a:rPr lang="mk-MK" sz="2400" dirty="0">
                <a:latin typeface="Calibri" pitchFamily="34" charset="0"/>
                <a:cs typeface="Calibri" pitchFamily="34" charset="0"/>
              </a:rPr>
              <a:t>х10</a:t>
            </a:r>
            <a:r>
              <a:rPr lang="mk-MK" sz="2400" baseline="30000" dirty="0">
                <a:latin typeface="Calibri" pitchFamily="34" charset="0"/>
                <a:cs typeface="Calibri" pitchFamily="34" charset="0"/>
              </a:rPr>
              <a:t>6</a:t>
            </a:r>
            <a:r>
              <a:rPr lang="mk-MK" sz="2400" dirty="0">
                <a:latin typeface="Calibri" pitchFamily="34" charset="0"/>
                <a:cs typeface="Calibri" pitchFamily="34" charset="0"/>
              </a:rPr>
              <a:t>m</a:t>
            </a:r>
            <a:r>
              <a:rPr lang="mk-MK" sz="2400" baseline="30000" dirty="0">
                <a:latin typeface="Calibri" pitchFamily="34" charset="0"/>
                <a:cs typeface="Calibri" pitchFamily="34" charset="0"/>
              </a:rPr>
              <a:t>3</a:t>
            </a:r>
            <a:r>
              <a:rPr lang="mk-MK" sz="2400" dirty="0">
                <a:latin typeface="Calibri" pitchFamily="34" charset="0"/>
                <a:cs typeface="Calibri" pitchFamily="34" charset="0"/>
              </a:rPr>
              <a:t> (</a:t>
            </a:r>
            <a:r>
              <a:rPr lang="mk-MK" sz="2400" dirty="0" smtClean="0">
                <a:latin typeface="Calibri" pitchFamily="34" charset="0"/>
                <a:cs typeface="Calibri" pitchFamily="34" charset="0"/>
              </a:rPr>
              <a:t>Србија). </a:t>
            </a:r>
          </a:p>
          <a:p>
            <a:endParaRPr lang="en-US" sz="2400" dirty="0">
              <a:latin typeface="Calibri" pitchFamily="34" charset="0"/>
              <a:cs typeface="Calibri" pitchFamily="34" charset="0"/>
            </a:endParaRPr>
          </a:p>
        </p:txBody>
      </p:sp>
      <p:graphicFrame>
        <p:nvGraphicFramePr>
          <p:cNvPr id="4" name="Chart 3"/>
          <p:cNvGraphicFramePr>
            <a:graphicFrameLocks/>
          </p:cNvGraphicFramePr>
          <p:nvPr>
            <p:extLst>
              <p:ext uri="{D42A27DB-BD31-4B8C-83A1-F6EECF244321}">
                <p14:modId xmlns:p14="http://schemas.microsoft.com/office/powerpoint/2010/main" xmlns="" val="2479302636"/>
              </p:ext>
            </p:extLst>
          </p:nvPr>
        </p:nvGraphicFramePr>
        <p:xfrm>
          <a:off x="0" y="4189863"/>
          <a:ext cx="5308979" cy="2668137"/>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2"/>
          <p:cNvSpPr txBox="1">
            <a:spLocks/>
          </p:cNvSpPr>
          <p:nvPr/>
        </p:nvSpPr>
        <p:spPr>
          <a:xfrm>
            <a:off x="6163597" y="3849982"/>
            <a:ext cx="5718220" cy="55121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k-MK" dirty="0" smtClean="0"/>
              <a:t>Просечните загуби на вода се многу високи во регионот, </a:t>
            </a:r>
          </a:p>
          <a:p>
            <a:r>
              <a:rPr lang="mk-MK" dirty="0" smtClean="0"/>
              <a:t>60% во Црна Гора и </a:t>
            </a:r>
          </a:p>
          <a:p>
            <a:r>
              <a:rPr lang="mk-MK" dirty="0" smtClean="0"/>
              <a:t>55% во Косово*.</a:t>
            </a:r>
          </a:p>
          <a:p>
            <a:endParaRPr lang="mk-MK" dirty="0"/>
          </a:p>
          <a:p>
            <a:r>
              <a:rPr lang="mk-MK" dirty="0" smtClean="0"/>
              <a:t>Македонија – и до 50%</a:t>
            </a:r>
            <a:endParaRPr lang="en-US" dirty="0" smtClean="0"/>
          </a:p>
          <a:p>
            <a:endParaRPr lang="en-US" dirty="0"/>
          </a:p>
        </p:txBody>
      </p:sp>
      <p:sp>
        <p:nvSpPr>
          <p:cNvPr id="6" name="TextBox 5"/>
          <p:cNvSpPr txBox="1"/>
          <p:nvPr/>
        </p:nvSpPr>
        <p:spPr>
          <a:xfrm>
            <a:off x="-95534" y="3949612"/>
            <a:ext cx="6259131" cy="369332"/>
          </a:xfrm>
          <a:prstGeom prst="rect">
            <a:avLst/>
          </a:prstGeom>
          <a:solidFill>
            <a:schemeClr val="tx1"/>
          </a:solidFill>
        </p:spPr>
        <p:txBody>
          <a:bodyPr wrap="square" rtlCol="0">
            <a:spAutoFit/>
          </a:bodyPr>
          <a:lstStyle/>
          <a:p>
            <a:r>
              <a:rPr lang="mk-MK" b="1" dirty="0" smtClean="0">
                <a:solidFill>
                  <a:schemeClr val="bg1"/>
                </a:solidFill>
              </a:rPr>
              <a:t>% на домаќинства поврзани на систем за водоснабдување</a:t>
            </a:r>
            <a:endParaRPr lang="en-US" b="1" dirty="0">
              <a:solidFill>
                <a:schemeClr val="bg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5534" y="1649298"/>
            <a:ext cx="9767278" cy="21791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54556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25053" y="-67466"/>
            <a:ext cx="10515600" cy="941696"/>
          </a:xfrm>
        </p:spPr>
        <p:txBody>
          <a:bodyPr>
            <a:normAutofit/>
          </a:bodyPr>
          <a:lstStyle/>
          <a:p>
            <a:r>
              <a:rPr lang="mk-MK" sz="4400" b="1" dirty="0" smtClean="0"/>
              <a:t>Суши и наводнување</a:t>
            </a:r>
            <a:endParaRPr lang="en-US" sz="4400" b="1" dirty="0"/>
          </a:p>
        </p:txBody>
      </p:sp>
      <p:sp>
        <p:nvSpPr>
          <p:cNvPr id="3" name="Content Placeholder 2"/>
          <p:cNvSpPr>
            <a:spLocks noGrp="1"/>
          </p:cNvSpPr>
          <p:nvPr>
            <p:ph idx="1"/>
          </p:nvPr>
        </p:nvSpPr>
        <p:spPr>
          <a:xfrm>
            <a:off x="0" y="0"/>
            <a:ext cx="6486525" cy="3243263"/>
          </a:xfrm>
        </p:spPr>
        <p:txBody>
          <a:bodyPr>
            <a:noAutofit/>
          </a:bodyPr>
          <a:lstStyle/>
          <a:p>
            <a:r>
              <a:rPr lang="mk-MK" sz="2200" dirty="0">
                <a:latin typeface="Calibri" pitchFamily="34" charset="0"/>
                <a:cs typeface="Calibri" pitchFamily="34" charset="0"/>
              </a:rPr>
              <a:t>Проблемот со суши е видлив во регионот на ЈИЕ и влијае на земјоделското производство, снабдувањето со вода, како и некои поврзани феномени (шумски пожари, растителни болести). </a:t>
            </a:r>
            <a:endParaRPr lang="mk-MK" sz="2200" dirty="0" smtClean="0">
              <a:latin typeface="Calibri" pitchFamily="34" charset="0"/>
              <a:cs typeface="Calibri" pitchFamily="34" charset="0"/>
            </a:endParaRPr>
          </a:p>
          <a:p>
            <a:r>
              <a:rPr lang="mk-MK" sz="2200" dirty="0" smtClean="0">
                <a:latin typeface="Calibri" pitchFamily="34" charset="0"/>
                <a:cs typeface="Calibri" pitchFamily="34" charset="0"/>
              </a:rPr>
              <a:t>Тешките </a:t>
            </a:r>
            <a:r>
              <a:rPr lang="mk-MK" sz="2200" dirty="0">
                <a:latin typeface="Calibri" pitchFamily="34" charset="0"/>
                <a:cs typeface="Calibri" pitchFamily="34" charset="0"/>
              </a:rPr>
              <a:t>суши предизвикаа огромни штети за земјоделството во БиХ и Србија, во 2000, 2003, 2007 и 2011 година. </a:t>
            </a:r>
            <a:endParaRPr lang="mk-MK" sz="2200" dirty="0" smtClean="0">
              <a:latin typeface="Calibri" pitchFamily="34" charset="0"/>
              <a:cs typeface="Calibri" pitchFamily="34" charset="0"/>
            </a:endParaRPr>
          </a:p>
          <a:p>
            <a:r>
              <a:rPr lang="mk-MK" sz="2200" dirty="0" smtClean="0">
                <a:latin typeface="Calibri" pitchFamily="34" charset="0"/>
                <a:cs typeface="Calibri" pitchFamily="34" charset="0"/>
              </a:rPr>
              <a:t>Огромни </a:t>
            </a:r>
            <a:r>
              <a:rPr lang="mk-MK" sz="2200" dirty="0">
                <a:latin typeface="Calibri" pitchFamily="34" charset="0"/>
                <a:cs typeface="Calibri" pitchFamily="34" charset="0"/>
              </a:rPr>
              <a:t>области во централниот дел на Македонија, со просечни годишни врнежи &lt;500 mm, се крајно загрозени од сушите и процесот на опустинување како што се и југоисточните делови на Србија. </a:t>
            </a:r>
            <a:endParaRPr lang="en-US" sz="2200" dirty="0">
              <a:latin typeface="Calibri" pitchFamily="34" charset="0"/>
              <a:cs typeface="Calibri" pitchFamily="34" charset="0"/>
            </a:endParaRPr>
          </a:p>
        </p:txBody>
      </p:sp>
      <p:graphicFrame>
        <p:nvGraphicFramePr>
          <p:cNvPr id="4" name="Chart 3"/>
          <p:cNvGraphicFramePr>
            <a:graphicFrameLocks/>
          </p:cNvGraphicFramePr>
          <p:nvPr>
            <p:extLst>
              <p:ext uri="{D42A27DB-BD31-4B8C-83A1-F6EECF244321}">
                <p14:modId xmlns:p14="http://schemas.microsoft.com/office/powerpoint/2010/main" xmlns="" val="2681122359"/>
              </p:ext>
            </p:extLst>
          </p:nvPr>
        </p:nvGraphicFramePr>
        <p:xfrm>
          <a:off x="7874690" y="3768077"/>
          <a:ext cx="4248150" cy="3089923"/>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flipV="1">
            <a:off x="10201689" y="5946292"/>
            <a:ext cx="622852" cy="132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descr="NAP - irrigation"/>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877966" y="674205"/>
            <a:ext cx="3960813" cy="3014662"/>
          </a:xfrm>
          <a:prstGeom prst="rect">
            <a:avLst/>
          </a:prstGeom>
          <a:noFill/>
          <a:ln>
            <a:noFill/>
          </a:ln>
        </p:spPr>
      </p:pic>
      <p:pic>
        <p:nvPicPr>
          <p:cNvPr id="10" name="Picture 9"/>
          <p:cNvPicPr>
            <a:picLocks noChangeAspect="1"/>
          </p:cNvPicPr>
          <p:nvPr/>
        </p:nvPicPr>
        <p:blipFill>
          <a:blip r:embed="rId4"/>
          <a:stretch>
            <a:fillRect/>
          </a:stretch>
        </p:blipFill>
        <p:spPr>
          <a:xfrm>
            <a:off x="2000250" y="3733822"/>
            <a:ext cx="4780096" cy="3247507"/>
          </a:xfrm>
          <a:prstGeom prst="rect">
            <a:avLst/>
          </a:prstGeom>
        </p:spPr>
      </p:pic>
    </p:spTree>
    <p:extLst>
      <p:ext uri="{BB962C8B-B14F-4D97-AF65-F5344CB8AC3E}">
        <p14:creationId xmlns:p14="http://schemas.microsoft.com/office/powerpoint/2010/main" xmlns="" val="24352860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741" y="283335"/>
            <a:ext cx="6450303" cy="897005"/>
          </a:xfrm>
        </p:spPr>
        <p:txBody>
          <a:bodyPr>
            <a:normAutofit fontScale="90000"/>
          </a:bodyPr>
          <a:lstStyle/>
          <a:p>
            <a:pPr algn="ctr"/>
            <a:r>
              <a:rPr lang="mk-MK" dirty="0" smtClean="0"/>
              <a:t>Штетно дејство на водата</a:t>
            </a:r>
            <a:endParaRPr lang="en-US" dirty="0"/>
          </a:p>
        </p:txBody>
      </p:sp>
      <p:sp>
        <p:nvSpPr>
          <p:cNvPr id="3" name="Content Placeholder 2"/>
          <p:cNvSpPr>
            <a:spLocks noGrp="1"/>
          </p:cNvSpPr>
          <p:nvPr>
            <p:ph idx="1"/>
          </p:nvPr>
        </p:nvSpPr>
        <p:spPr>
          <a:xfrm>
            <a:off x="-1" y="1513267"/>
            <a:ext cx="6482687" cy="5344733"/>
          </a:xfrm>
        </p:spPr>
        <p:txBody>
          <a:bodyPr>
            <a:normAutofit/>
          </a:bodyPr>
          <a:lstStyle/>
          <a:p>
            <a:r>
              <a:rPr lang="mk-MK" dirty="0" smtClean="0"/>
              <a:t>Општо </a:t>
            </a:r>
            <a:r>
              <a:rPr lang="mk-MK" dirty="0"/>
              <a:t>земено, регионот на Југоисточна Европа е погоден главно од поројни и речни поплави, како и процеси на ерозија и лизгање на земјиштето. </a:t>
            </a:r>
            <a:endParaRPr lang="mk-MK" dirty="0" smtClean="0"/>
          </a:p>
          <a:p>
            <a:r>
              <a:rPr lang="mk-MK" dirty="0" smtClean="0"/>
              <a:t>За </a:t>
            </a:r>
            <a:r>
              <a:rPr lang="mk-MK" dirty="0"/>
              <a:t>време на катастрофални </a:t>
            </a:r>
            <a:r>
              <a:rPr lang="mk-MK" dirty="0" smtClean="0"/>
              <a:t>речни и поројни </a:t>
            </a:r>
            <a:r>
              <a:rPr lang="mk-MK" dirty="0"/>
              <a:t>поплави во БиХ и во Србија, во мај 2014 година се загубија 76 животи, 2,6 милиони луѓе беа </a:t>
            </a:r>
            <a:r>
              <a:rPr lang="mk-MK" dirty="0" smtClean="0"/>
              <a:t>засегнати ,  </a:t>
            </a:r>
            <a:r>
              <a:rPr lang="mk-MK" dirty="0"/>
              <a:t>а околу 12.000 km</a:t>
            </a:r>
            <a:r>
              <a:rPr lang="mk-MK" baseline="30000" dirty="0"/>
              <a:t>2</a:t>
            </a:r>
            <a:r>
              <a:rPr lang="mk-MK" dirty="0"/>
              <a:t> беа поплавени и предизвикаа </a:t>
            </a:r>
            <a:r>
              <a:rPr lang="mk-MK" dirty="0" smtClean="0"/>
              <a:t>вкупна штета и загуба  од   </a:t>
            </a:r>
            <a:r>
              <a:rPr lang="mk-MK" dirty="0" smtClean="0">
                <a:solidFill>
                  <a:srgbClr val="FFFF00"/>
                </a:solidFill>
              </a:rPr>
              <a:t>3 милијарди евра. </a:t>
            </a: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93044" y="410477"/>
            <a:ext cx="5598956" cy="64475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993640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88891" y="3740287"/>
            <a:ext cx="5866360" cy="3117713"/>
          </a:xfrm>
          <a:prstGeom prst="rect">
            <a:avLst/>
          </a:prstGeom>
          <a:solidFill>
            <a:schemeClr val="accent3">
              <a:lumMod val="40000"/>
              <a:lumOff val="60000"/>
            </a:schemeClr>
          </a:solidFill>
          <a:ln>
            <a:solidFill>
              <a:srgbClr val="000000"/>
            </a:solidFill>
            <a:miter lim="800000"/>
            <a:headEnd/>
            <a:tailEnd/>
          </a:ln>
        </p:spPr>
        <p:txBody>
          <a:bodyPr vert="horz" wrap="square" lIns="91440" tIns="45720" rIns="91440" bIns="45720" numCol="1" rtlCol="0" anchor="t" anchorCtr="0" compatLnSpc="1">
            <a:prstTxWarp prst="textNoShape">
              <a:avLst/>
            </a:prstTxWarp>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nSpc>
                <a:spcPct val="80000"/>
              </a:lnSpc>
            </a:pPr>
            <a:r>
              <a:rPr lang="mk-MK" altLang="mk-MK" sz="2000" dirty="0" smtClean="0">
                <a:solidFill>
                  <a:schemeClr val="bg1"/>
                </a:solidFill>
                <a:latin typeface="Arial" panose="020B0604020202020204" pitchFamily="34" charset="0"/>
                <a:cs typeface="Arial" panose="020B0604020202020204" pitchFamily="34" charset="0"/>
              </a:rPr>
              <a:t>Штети и загуби </a:t>
            </a:r>
            <a:r>
              <a:rPr lang="en-US" altLang="mk-MK" sz="2000" dirty="0" smtClean="0">
                <a:solidFill>
                  <a:schemeClr val="bg1"/>
                </a:solidFill>
                <a:latin typeface="Arial" panose="020B0604020202020204" pitchFamily="34" charset="0"/>
                <a:cs typeface="Arial" panose="020B0604020202020204" pitchFamily="34" charset="0"/>
              </a:rPr>
              <a:t> </a:t>
            </a:r>
            <a:r>
              <a:rPr lang="mk-MK" altLang="mk-MK" sz="2000" dirty="0" smtClean="0">
                <a:solidFill>
                  <a:schemeClr val="bg1"/>
                </a:solidFill>
                <a:latin typeface="Arial" panose="020B0604020202020204" pitchFamily="34" charset="0"/>
                <a:cs typeface="Arial" panose="020B0604020202020204" pitchFamily="34" charset="0"/>
              </a:rPr>
              <a:t>од речни поплави </a:t>
            </a:r>
            <a:r>
              <a:rPr lang="en-US" altLang="mk-MK" sz="2000" dirty="0" smtClean="0">
                <a:solidFill>
                  <a:schemeClr val="bg1"/>
                </a:solidFill>
                <a:latin typeface="Arial" panose="020B0604020202020204" pitchFamily="34" charset="0"/>
                <a:cs typeface="Arial" panose="020B0604020202020204" pitchFamily="34" charset="0"/>
              </a:rPr>
              <a:t>             </a:t>
            </a:r>
            <a:r>
              <a:rPr lang="mk-MK" altLang="mk-MK" sz="2000" dirty="0" smtClean="0">
                <a:solidFill>
                  <a:schemeClr val="bg1"/>
                </a:solidFill>
                <a:latin typeface="Arial" panose="020B0604020202020204" pitchFamily="34" charset="0"/>
                <a:cs typeface="Arial" panose="020B0604020202020204" pitchFamily="34" charset="0"/>
              </a:rPr>
              <a:t>(поројните не се издввоени) </a:t>
            </a:r>
          </a:p>
          <a:p>
            <a:pPr>
              <a:lnSpc>
                <a:spcPct val="80000"/>
              </a:lnSpc>
            </a:pPr>
            <a:endParaRPr lang="mk-MK" altLang="mk-MK" sz="2000" dirty="0" smtClean="0">
              <a:solidFill>
                <a:schemeClr val="bg1"/>
              </a:solidFill>
              <a:latin typeface="Arial" panose="020B0604020202020204" pitchFamily="34" charset="0"/>
              <a:cs typeface="Arial" panose="020B0604020202020204" pitchFamily="34" charset="0"/>
            </a:endParaRPr>
          </a:p>
          <a:p>
            <a:pPr marL="0" indent="0">
              <a:lnSpc>
                <a:spcPct val="80000"/>
              </a:lnSpc>
              <a:buNone/>
            </a:pPr>
            <a:r>
              <a:rPr lang="mk-MK" altLang="mk-MK" sz="2000" i="1" dirty="0" smtClean="0">
                <a:solidFill>
                  <a:schemeClr val="bg1"/>
                </a:solidFill>
                <a:latin typeface="Arial" panose="020B0604020202020204" pitchFamily="34" charset="0"/>
                <a:cs typeface="Arial" panose="020B0604020202020204" pitchFamily="34" charset="0"/>
              </a:rPr>
              <a:t>   </a:t>
            </a:r>
            <a:r>
              <a:rPr lang="en-US" altLang="mk-MK" sz="2000" i="1" dirty="0" smtClean="0">
                <a:solidFill>
                  <a:schemeClr val="bg1"/>
                </a:solidFill>
                <a:latin typeface="Arial" panose="020B0604020202020204" pitchFamily="34" charset="0"/>
                <a:cs typeface="Arial" panose="020B0604020202020204" pitchFamily="34" charset="0"/>
              </a:rPr>
              <a:t>1962 </a:t>
            </a:r>
            <a:r>
              <a:rPr lang="mk-MK" altLang="mk-MK" sz="2000" i="1" dirty="0">
                <a:solidFill>
                  <a:schemeClr val="bg1"/>
                </a:solidFill>
                <a:latin typeface="Arial" panose="020B0604020202020204" pitchFamily="34" charset="0"/>
                <a:cs typeface="Arial" panose="020B0604020202020204" pitchFamily="34" charset="0"/>
              </a:rPr>
              <a:t>*</a:t>
            </a:r>
            <a:r>
              <a:rPr lang="en-US" altLang="mk-MK" sz="2000" i="1" dirty="0" smtClean="0">
                <a:solidFill>
                  <a:schemeClr val="bg1"/>
                </a:solidFill>
                <a:latin typeface="Arial" panose="020B0604020202020204" pitchFamily="34" charset="0"/>
                <a:cs typeface="Arial" panose="020B0604020202020204" pitchFamily="34" charset="0"/>
              </a:rPr>
              <a:t>-   100-300 </a:t>
            </a:r>
            <a:r>
              <a:rPr lang="mk-MK" altLang="mk-MK" sz="2000" i="1" dirty="0" smtClean="0">
                <a:solidFill>
                  <a:schemeClr val="bg1"/>
                </a:solidFill>
                <a:latin typeface="Arial" panose="020B0604020202020204" pitchFamily="34" charset="0"/>
                <a:cs typeface="Arial" panose="020B0604020202020204" pitchFamily="34" charset="0"/>
              </a:rPr>
              <a:t> милони </a:t>
            </a:r>
            <a:r>
              <a:rPr lang="en-US" altLang="mk-MK" sz="2000" i="1" dirty="0" smtClean="0">
                <a:solidFill>
                  <a:schemeClr val="bg1"/>
                </a:solidFill>
                <a:latin typeface="Arial" panose="020B0604020202020204" pitchFamily="34" charset="0"/>
                <a:cs typeface="Arial" panose="020B0604020202020204" pitchFamily="34" charset="0"/>
              </a:rPr>
              <a:t>USD </a:t>
            </a:r>
          </a:p>
          <a:p>
            <a:pPr>
              <a:lnSpc>
                <a:spcPct val="80000"/>
              </a:lnSpc>
            </a:pPr>
            <a:r>
              <a:rPr lang="en-US" altLang="mk-MK" sz="2000" i="1" dirty="0" smtClean="0">
                <a:solidFill>
                  <a:schemeClr val="bg1"/>
                </a:solidFill>
                <a:latin typeface="Arial" panose="020B0604020202020204" pitchFamily="34" charset="0"/>
                <a:cs typeface="Arial" panose="020B0604020202020204" pitchFamily="34" charset="0"/>
              </a:rPr>
              <a:t>1979 </a:t>
            </a:r>
            <a:r>
              <a:rPr lang="mk-MK" altLang="mk-MK" sz="2000" i="1" dirty="0">
                <a:solidFill>
                  <a:schemeClr val="bg1"/>
                </a:solidFill>
                <a:latin typeface="Arial" panose="020B0604020202020204" pitchFamily="34" charset="0"/>
                <a:cs typeface="Arial" panose="020B0604020202020204" pitchFamily="34" charset="0"/>
              </a:rPr>
              <a:t>*</a:t>
            </a:r>
            <a:r>
              <a:rPr lang="en-US" altLang="mk-MK" sz="2000" i="1" dirty="0" smtClean="0">
                <a:solidFill>
                  <a:schemeClr val="bg1"/>
                </a:solidFill>
                <a:latin typeface="Arial" panose="020B0604020202020204" pitchFamily="34" charset="0"/>
                <a:cs typeface="Arial" panose="020B0604020202020204" pitchFamily="34" charset="0"/>
              </a:rPr>
              <a:t>-     50- 80 </a:t>
            </a:r>
            <a:r>
              <a:rPr lang="mk-MK" altLang="mk-MK" sz="2000" i="1" dirty="0" smtClean="0">
                <a:solidFill>
                  <a:schemeClr val="bg1"/>
                </a:solidFill>
                <a:latin typeface="Arial" panose="020B0604020202020204" pitchFamily="34" charset="0"/>
                <a:cs typeface="Arial" panose="020B0604020202020204" pitchFamily="34" charset="0"/>
              </a:rPr>
              <a:t> милиони </a:t>
            </a:r>
            <a:r>
              <a:rPr lang="en-US" altLang="mk-MK" sz="2000" i="1" dirty="0" smtClean="0">
                <a:solidFill>
                  <a:schemeClr val="bg1"/>
                </a:solidFill>
                <a:latin typeface="Arial" panose="020B0604020202020204" pitchFamily="34" charset="0"/>
                <a:cs typeface="Arial" panose="020B0604020202020204" pitchFamily="34" charset="0"/>
              </a:rPr>
              <a:t> USD</a:t>
            </a:r>
          </a:p>
          <a:p>
            <a:pPr>
              <a:lnSpc>
                <a:spcPct val="80000"/>
              </a:lnSpc>
            </a:pPr>
            <a:r>
              <a:rPr lang="en-US" altLang="mk-MK" sz="2000" dirty="0" smtClean="0">
                <a:solidFill>
                  <a:schemeClr val="bg1"/>
                </a:solidFill>
                <a:latin typeface="Arial" panose="020B0604020202020204" pitchFamily="34" charset="0"/>
                <a:cs typeface="Arial" panose="020B0604020202020204" pitchFamily="34" charset="0"/>
              </a:rPr>
              <a:t>2004 – 15 </a:t>
            </a:r>
            <a:r>
              <a:rPr lang="mk-MK" altLang="mk-MK" sz="2000" dirty="0" smtClean="0">
                <a:solidFill>
                  <a:schemeClr val="bg1"/>
                </a:solidFill>
                <a:latin typeface="Arial" panose="020B0604020202020204" pitchFamily="34" charset="0"/>
                <a:cs typeface="Arial" panose="020B0604020202020204" pitchFamily="34" charset="0"/>
              </a:rPr>
              <a:t> Милиони евра (МЕ) </a:t>
            </a:r>
            <a:endParaRPr lang="en-US" altLang="mk-MK" sz="2000" dirty="0" smtClean="0">
              <a:solidFill>
                <a:schemeClr val="bg1"/>
              </a:solidFill>
              <a:latin typeface="Arial" panose="020B0604020202020204" pitchFamily="34" charset="0"/>
              <a:cs typeface="Arial" panose="020B0604020202020204" pitchFamily="34" charset="0"/>
            </a:endParaRPr>
          </a:p>
          <a:p>
            <a:pPr>
              <a:lnSpc>
                <a:spcPct val="80000"/>
              </a:lnSpc>
            </a:pPr>
            <a:r>
              <a:rPr lang="en-US" altLang="mk-MK" sz="2000" dirty="0" smtClean="0">
                <a:solidFill>
                  <a:schemeClr val="bg1"/>
                </a:solidFill>
                <a:latin typeface="Arial" panose="020B0604020202020204" pitchFamily="34" charset="0"/>
                <a:cs typeface="Arial" panose="020B0604020202020204" pitchFamily="34" charset="0"/>
              </a:rPr>
              <a:t>2010 -     30-60 </a:t>
            </a:r>
            <a:r>
              <a:rPr lang="mk-MK" altLang="mk-MK" sz="2000" dirty="0" smtClean="0">
                <a:solidFill>
                  <a:schemeClr val="bg1"/>
                </a:solidFill>
                <a:latin typeface="Arial" panose="020B0604020202020204" pitchFamily="34" charset="0"/>
                <a:cs typeface="Arial" panose="020B0604020202020204" pitchFamily="34" charset="0"/>
              </a:rPr>
              <a:t> МЕ</a:t>
            </a:r>
            <a:endParaRPr lang="en-US" altLang="mk-MK" sz="2000" dirty="0" smtClean="0">
              <a:solidFill>
                <a:schemeClr val="bg1"/>
              </a:solidFill>
              <a:latin typeface="Arial" panose="020B0604020202020204" pitchFamily="34" charset="0"/>
              <a:cs typeface="Arial" panose="020B0604020202020204" pitchFamily="34" charset="0"/>
            </a:endParaRPr>
          </a:p>
          <a:p>
            <a:pPr>
              <a:lnSpc>
                <a:spcPct val="80000"/>
              </a:lnSpc>
            </a:pPr>
            <a:r>
              <a:rPr lang="en-US" altLang="mk-MK" sz="2000" dirty="0" smtClean="0">
                <a:solidFill>
                  <a:schemeClr val="bg1"/>
                </a:solidFill>
                <a:latin typeface="Arial" panose="020B0604020202020204" pitchFamily="34" charset="0"/>
                <a:cs typeface="Arial" panose="020B0604020202020204" pitchFamily="34" charset="0"/>
              </a:rPr>
              <a:t>2013 -  25 </a:t>
            </a:r>
            <a:r>
              <a:rPr lang="mk-MK" altLang="mk-MK" sz="2000" dirty="0" smtClean="0">
                <a:solidFill>
                  <a:schemeClr val="bg1"/>
                </a:solidFill>
                <a:latin typeface="Arial" panose="020B0604020202020204" pitchFamily="34" charset="0"/>
                <a:cs typeface="Arial" panose="020B0604020202020204" pitchFamily="34" charset="0"/>
              </a:rPr>
              <a:t> МЕ </a:t>
            </a:r>
          </a:p>
          <a:p>
            <a:pPr>
              <a:lnSpc>
                <a:spcPct val="80000"/>
              </a:lnSpc>
            </a:pPr>
            <a:r>
              <a:rPr lang="en-US" altLang="mk-MK" sz="2000" dirty="0" smtClean="0">
                <a:solidFill>
                  <a:schemeClr val="bg1"/>
                </a:solidFill>
                <a:latin typeface="Arial" panose="020B0604020202020204" pitchFamily="34" charset="0"/>
                <a:cs typeface="Arial" panose="020B0604020202020204" pitchFamily="34" charset="0"/>
              </a:rPr>
              <a:t>2015 – j</a:t>
            </a:r>
            <a:r>
              <a:rPr lang="mk-MK" altLang="mk-MK" sz="2000" dirty="0" smtClean="0">
                <a:solidFill>
                  <a:schemeClr val="bg1"/>
                </a:solidFill>
                <a:latin typeface="Arial" panose="020B0604020202020204" pitchFamily="34" charset="0"/>
                <a:cs typeface="Arial" panose="020B0604020202020204" pitchFamily="34" charset="0"/>
              </a:rPr>
              <a:t>ануар-фебруар</a:t>
            </a:r>
            <a:r>
              <a:rPr lang="en-US" altLang="mk-MK" sz="2000" dirty="0" smtClean="0">
                <a:solidFill>
                  <a:schemeClr val="bg1"/>
                </a:solidFill>
                <a:latin typeface="Arial" panose="020B0604020202020204" pitchFamily="34" charset="0"/>
                <a:cs typeface="Arial" panose="020B0604020202020204" pitchFamily="34" charset="0"/>
              </a:rPr>
              <a:t> – 35,7 </a:t>
            </a:r>
            <a:r>
              <a:rPr lang="mk-MK" altLang="mk-MK" sz="2000" dirty="0" smtClean="0">
                <a:solidFill>
                  <a:schemeClr val="bg1"/>
                </a:solidFill>
                <a:latin typeface="Arial" panose="020B0604020202020204" pitchFamily="34" charset="0"/>
                <a:cs typeface="Arial" panose="020B0604020202020204" pitchFamily="34" charset="0"/>
              </a:rPr>
              <a:t>МЕ</a:t>
            </a:r>
            <a:endParaRPr lang="en-US" altLang="mk-MK" sz="2000" dirty="0" smtClean="0">
              <a:solidFill>
                <a:schemeClr val="bg1"/>
              </a:solidFill>
              <a:latin typeface="Arial" panose="020B0604020202020204" pitchFamily="34" charset="0"/>
              <a:cs typeface="Arial" panose="020B0604020202020204" pitchFamily="34" charset="0"/>
            </a:endParaRPr>
          </a:p>
          <a:p>
            <a:pPr>
              <a:lnSpc>
                <a:spcPct val="80000"/>
              </a:lnSpc>
            </a:pPr>
            <a:endParaRPr lang="en-US" altLang="mk-MK" sz="2000" dirty="0">
              <a:solidFill>
                <a:schemeClr val="bg1"/>
              </a:solidFill>
              <a:latin typeface="Arial" panose="020B0604020202020204" pitchFamily="34" charset="0"/>
              <a:cs typeface="Arial" panose="020B0604020202020204" pitchFamily="34" charset="0"/>
            </a:endParaRPr>
          </a:p>
          <a:p>
            <a:pPr>
              <a:lnSpc>
                <a:spcPct val="80000"/>
              </a:lnSpc>
            </a:pPr>
            <a:endParaRPr lang="en-US" altLang="mk-MK" sz="2000" dirty="0">
              <a:solidFill>
                <a:schemeClr val="bg1"/>
              </a:solidFill>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bwMode="auto">
          <a:xfrm>
            <a:off x="7478973" y="3756259"/>
            <a:ext cx="4680348" cy="3101741"/>
          </a:xfrm>
          <a:prstGeom prst="rect">
            <a:avLst/>
          </a:prstGeom>
          <a:solidFill>
            <a:schemeClr val="accent3">
              <a:lumMod val="40000"/>
              <a:lumOff val="60000"/>
            </a:schemeClr>
          </a:solidFill>
          <a:ln>
            <a:solidFill>
              <a:srgbClr val="000000"/>
            </a:solidFill>
            <a:miter lim="800000"/>
            <a:headEnd/>
            <a:tailEnd/>
          </a:ln>
        </p:spPr>
        <p:txBody>
          <a:bodyPr vert="horz" wrap="square" lIns="91440" tIns="45720" rIns="91440" bIns="45720" numCol="1" rtlCol="0" anchor="t" anchorCtr="0" compatLnSpc="1">
            <a:prstTxWarp prst="textNoShape">
              <a:avLst/>
            </a:prstTxWarp>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a:lnSpc>
                <a:spcPct val="80000"/>
              </a:lnSpc>
            </a:pPr>
            <a:r>
              <a:rPr lang="mk-MK" altLang="mk-MK" dirty="0">
                <a:solidFill>
                  <a:schemeClr val="bg1"/>
                </a:solidFill>
                <a:latin typeface="Arial Narrow" pitchFamily="34" charset="0"/>
                <a:cs typeface="Arial" panose="020B0604020202020204" pitchFamily="34" charset="0"/>
              </a:rPr>
              <a:t>Штети и загуби </a:t>
            </a:r>
            <a:r>
              <a:rPr lang="en-US" altLang="mk-MK" dirty="0">
                <a:solidFill>
                  <a:schemeClr val="bg1"/>
                </a:solidFill>
                <a:latin typeface="Arial Narrow" pitchFamily="34" charset="0"/>
                <a:cs typeface="Arial" panose="020B0604020202020204" pitchFamily="34" charset="0"/>
              </a:rPr>
              <a:t> </a:t>
            </a:r>
            <a:r>
              <a:rPr lang="mk-MK" altLang="mk-MK" dirty="0">
                <a:solidFill>
                  <a:schemeClr val="bg1"/>
                </a:solidFill>
                <a:latin typeface="Arial Narrow" pitchFamily="34" charset="0"/>
                <a:cs typeface="Arial" panose="020B0604020202020204" pitchFamily="34" charset="0"/>
              </a:rPr>
              <a:t>од </a:t>
            </a:r>
            <a:r>
              <a:rPr lang="mk-MK" altLang="mk-MK" dirty="0" smtClean="0">
                <a:solidFill>
                  <a:schemeClr val="bg1"/>
                </a:solidFill>
                <a:latin typeface="Arial Narrow" pitchFamily="34" charset="0"/>
                <a:cs typeface="Arial" panose="020B0604020202020204" pitchFamily="34" charset="0"/>
              </a:rPr>
              <a:t>поројни  поплави</a:t>
            </a:r>
          </a:p>
          <a:p>
            <a:pPr>
              <a:lnSpc>
                <a:spcPct val="80000"/>
              </a:lnSpc>
            </a:pPr>
            <a:r>
              <a:rPr lang="en-US" altLang="mk-MK" dirty="0" smtClean="0">
                <a:solidFill>
                  <a:schemeClr val="bg1"/>
                </a:solidFill>
                <a:latin typeface="Arial Narrow" pitchFamily="34" charset="0"/>
                <a:cs typeface="Arial" panose="020B0604020202020204" pitchFamily="34" charset="0"/>
              </a:rPr>
              <a:t>1995 – </a:t>
            </a:r>
            <a:r>
              <a:rPr lang="mk-MK" altLang="mk-MK" dirty="0" smtClean="0">
                <a:solidFill>
                  <a:schemeClr val="bg1"/>
                </a:solidFill>
                <a:latin typeface="Arial Narrow" pitchFamily="34" charset="0"/>
                <a:cs typeface="Arial" panose="020B0604020202020204" pitchFamily="34" charset="0"/>
              </a:rPr>
              <a:t>Неготино/кавадарци </a:t>
            </a:r>
            <a:r>
              <a:rPr lang="en-US" altLang="mk-MK" dirty="0" smtClean="0">
                <a:solidFill>
                  <a:schemeClr val="bg1"/>
                </a:solidFill>
                <a:latin typeface="Arial Narrow" pitchFamily="34" charset="0"/>
                <a:cs typeface="Arial" panose="020B0604020202020204" pitchFamily="34" charset="0"/>
              </a:rPr>
              <a:t>– </a:t>
            </a:r>
            <a:r>
              <a:rPr lang="en-US" altLang="mk-MK" dirty="0">
                <a:solidFill>
                  <a:schemeClr val="bg1"/>
                </a:solidFill>
                <a:latin typeface="Arial Narrow" pitchFamily="34" charset="0"/>
                <a:cs typeface="Arial" panose="020B0604020202020204" pitchFamily="34" charset="0"/>
              </a:rPr>
              <a:t>&gt;</a:t>
            </a:r>
            <a:r>
              <a:rPr lang="mk-MK" altLang="mk-MK" dirty="0" smtClean="0">
                <a:solidFill>
                  <a:schemeClr val="bg1"/>
                </a:solidFill>
                <a:latin typeface="Arial Narrow" pitchFamily="34" charset="0"/>
                <a:cs typeface="Arial" panose="020B0604020202020204" pitchFamily="34" charset="0"/>
              </a:rPr>
              <a:t>5</a:t>
            </a:r>
            <a:r>
              <a:rPr lang="en-US" altLang="mk-MK" dirty="0" smtClean="0">
                <a:solidFill>
                  <a:schemeClr val="bg1"/>
                </a:solidFill>
                <a:latin typeface="Arial Narrow" pitchFamily="34" charset="0"/>
                <a:cs typeface="Arial" panose="020B0604020202020204" pitchFamily="34" charset="0"/>
              </a:rPr>
              <a:t> </a:t>
            </a:r>
            <a:r>
              <a:rPr lang="mk-MK" altLang="mk-MK" dirty="0" smtClean="0">
                <a:solidFill>
                  <a:schemeClr val="bg1"/>
                </a:solidFill>
                <a:latin typeface="Arial Narrow" pitchFamily="34" charset="0"/>
                <a:cs typeface="Arial" panose="020B0604020202020204" pitchFamily="34" charset="0"/>
              </a:rPr>
              <a:t>МЕ (1 жртва)</a:t>
            </a:r>
          </a:p>
          <a:p>
            <a:pPr>
              <a:lnSpc>
                <a:spcPct val="80000"/>
              </a:lnSpc>
            </a:pPr>
            <a:r>
              <a:rPr lang="en-US" altLang="mk-MK" dirty="0" smtClean="0">
                <a:solidFill>
                  <a:schemeClr val="bg1"/>
                </a:solidFill>
                <a:latin typeface="Arial Narrow" pitchFamily="34" charset="0"/>
                <a:cs typeface="Arial" panose="020B0604020202020204" pitchFamily="34" charset="0"/>
              </a:rPr>
              <a:t>2008 – </a:t>
            </a:r>
            <a:r>
              <a:rPr lang="mk-MK" altLang="mk-MK" dirty="0" smtClean="0">
                <a:solidFill>
                  <a:schemeClr val="bg1"/>
                </a:solidFill>
                <a:latin typeface="Arial Narrow" pitchFamily="34" charset="0"/>
                <a:cs typeface="Arial" panose="020B0604020202020204" pitchFamily="34" charset="0"/>
              </a:rPr>
              <a:t>Радовишко </a:t>
            </a:r>
            <a:r>
              <a:rPr lang="en-US" altLang="mk-MK" dirty="0" smtClean="0">
                <a:solidFill>
                  <a:schemeClr val="bg1"/>
                </a:solidFill>
                <a:latin typeface="Arial Narrow" pitchFamily="34" charset="0"/>
                <a:cs typeface="Arial" panose="020B0604020202020204" pitchFamily="34" charset="0"/>
              </a:rPr>
              <a:t> – 3,5 </a:t>
            </a:r>
            <a:r>
              <a:rPr lang="mk-MK" altLang="mk-MK" dirty="0" smtClean="0">
                <a:solidFill>
                  <a:schemeClr val="bg1"/>
                </a:solidFill>
                <a:latin typeface="Arial Narrow" pitchFamily="34" charset="0"/>
                <a:cs typeface="Arial" panose="020B0604020202020204" pitchFamily="34" charset="0"/>
              </a:rPr>
              <a:t>МЕ (3 жртви)</a:t>
            </a:r>
          </a:p>
          <a:p>
            <a:pPr>
              <a:lnSpc>
                <a:spcPct val="80000"/>
              </a:lnSpc>
            </a:pPr>
            <a:r>
              <a:rPr lang="en-US" altLang="mk-MK" dirty="0" smtClean="0">
                <a:solidFill>
                  <a:srgbClr val="FF0000"/>
                </a:solidFill>
                <a:latin typeface="Arial Narrow" pitchFamily="34" charset="0"/>
                <a:cs typeface="Arial" panose="020B0604020202020204" pitchFamily="34" charset="0"/>
              </a:rPr>
              <a:t>2015 – </a:t>
            </a:r>
            <a:r>
              <a:rPr lang="mk-MK" altLang="mk-MK" dirty="0" smtClean="0">
                <a:solidFill>
                  <a:srgbClr val="FF0000"/>
                </a:solidFill>
                <a:latin typeface="Arial Narrow" pitchFamily="34" charset="0"/>
                <a:cs typeface="Arial" panose="020B0604020202020204" pitchFamily="34" charset="0"/>
              </a:rPr>
              <a:t>Тетовско </a:t>
            </a:r>
            <a:r>
              <a:rPr lang="en-US" altLang="mk-MK" dirty="0" smtClean="0">
                <a:solidFill>
                  <a:srgbClr val="FF0000"/>
                </a:solidFill>
                <a:latin typeface="Arial Narrow" pitchFamily="34" charset="0"/>
                <a:cs typeface="Arial" panose="020B0604020202020204" pitchFamily="34" charset="0"/>
              </a:rPr>
              <a:t>– </a:t>
            </a:r>
            <a:r>
              <a:rPr lang="en-US" altLang="mk-MK" dirty="0">
                <a:solidFill>
                  <a:srgbClr val="FF0000"/>
                </a:solidFill>
                <a:latin typeface="Arial Narrow" pitchFamily="34" charset="0"/>
                <a:cs typeface="Arial" panose="020B0604020202020204" pitchFamily="34" charset="0"/>
              </a:rPr>
              <a:t>2</a:t>
            </a:r>
            <a:r>
              <a:rPr lang="en-US" altLang="mk-MK" dirty="0" smtClean="0">
                <a:solidFill>
                  <a:srgbClr val="FF0000"/>
                </a:solidFill>
                <a:latin typeface="Arial Narrow" pitchFamily="34" charset="0"/>
                <a:cs typeface="Arial" panose="020B0604020202020204" pitchFamily="34" charset="0"/>
              </a:rPr>
              <a:t>5 </a:t>
            </a:r>
            <a:r>
              <a:rPr lang="mk-MK" altLang="mk-MK" dirty="0" smtClean="0">
                <a:solidFill>
                  <a:srgbClr val="FF0000"/>
                </a:solidFill>
                <a:latin typeface="Arial Narrow" pitchFamily="34" charset="0"/>
                <a:cs typeface="Arial" panose="020B0604020202020204" pitchFamily="34" charset="0"/>
              </a:rPr>
              <a:t>МЕ  (6 жртви)</a:t>
            </a:r>
            <a:endParaRPr lang="en-US" altLang="mk-MK" dirty="0" smtClean="0">
              <a:solidFill>
                <a:srgbClr val="FF0000"/>
              </a:solidFill>
              <a:latin typeface="Arial Narrow" pitchFamily="34" charset="0"/>
              <a:cs typeface="Arial" panose="020B0604020202020204" pitchFamily="34" charset="0"/>
            </a:endParaRPr>
          </a:p>
          <a:p>
            <a:pPr>
              <a:lnSpc>
                <a:spcPct val="80000"/>
              </a:lnSpc>
            </a:pPr>
            <a:r>
              <a:rPr lang="en-US" altLang="mk-MK" dirty="0" smtClean="0">
                <a:solidFill>
                  <a:srgbClr val="FF0000"/>
                </a:solidFill>
                <a:latin typeface="Arial Narrow" pitchFamily="34" charset="0"/>
                <a:cs typeface="Arial" panose="020B0604020202020204" pitchFamily="34" charset="0"/>
              </a:rPr>
              <a:t>2016 –  </a:t>
            </a:r>
            <a:r>
              <a:rPr lang="mk-MK" altLang="mk-MK" dirty="0" smtClean="0">
                <a:solidFill>
                  <a:srgbClr val="FF0000"/>
                </a:solidFill>
                <a:latin typeface="Arial Narrow" pitchFamily="34" charset="0"/>
                <a:cs typeface="Arial" panose="020B0604020202020204" pitchFamily="34" charset="0"/>
              </a:rPr>
              <a:t>Скопско </a:t>
            </a:r>
            <a:r>
              <a:rPr lang="en-US" altLang="mk-MK" dirty="0" smtClean="0">
                <a:solidFill>
                  <a:srgbClr val="FF0000"/>
                </a:solidFill>
                <a:latin typeface="Arial Narrow" pitchFamily="34" charset="0"/>
                <a:cs typeface="Arial" panose="020B0604020202020204" pitchFamily="34" charset="0"/>
              </a:rPr>
              <a:t> – &gt; 70 </a:t>
            </a:r>
            <a:r>
              <a:rPr lang="mk-MK" altLang="mk-MK" dirty="0" smtClean="0">
                <a:solidFill>
                  <a:srgbClr val="FF0000"/>
                </a:solidFill>
                <a:latin typeface="Arial Narrow" pitchFamily="34" charset="0"/>
                <a:cs typeface="Arial" panose="020B0604020202020204" pitchFamily="34" charset="0"/>
              </a:rPr>
              <a:t>МЕ</a:t>
            </a:r>
            <a:r>
              <a:rPr lang="en-US" altLang="mk-MK" dirty="0" smtClean="0">
                <a:solidFill>
                  <a:srgbClr val="FF0000"/>
                </a:solidFill>
                <a:latin typeface="Arial Narrow" pitchFamily="34" charset="0"/>
                <a:cs typeface="Arial" panose="020B0604020202020204" pitchFamily="34" charset="0"/>
              </a:rPr>
              <a:t> ??? </a:t>
            </a:r>
            <a:r>
              <a:rPr lang="mk-MK" altLang="mk-MK" dirty="0" smtClean="0">
                <a:solidFill>
                  <a:srgbClr val="FF0000"/>
                </a:solidFill>
                <a:latin typeface="Arial Narrow" pitchFamily="34" charset="0"/>
                <a:cs typeface="Arial" panose="020B0604020202020204" pitchFamily="34" charset="0"/>
              </a:rPr>
              <a:t> (22-23 жртви)</a:t>
            </a:r>
            <a:endParaRPr lang="en-US" altLang="mk-MK" dirty="0" smtClean="0">
              <a:solidFill>
                <a:schemeClr val="bg1"/>
              </a:solidFill>
              <a:latin typeface="Arial Narrow" pitchFamily="34" charset="0"/>
              <a:cs typeface="Arial" panose="020B0604020202020204" pitchFamily="34" charset="0"/>
            </a:endParaRPr>
          </a:p>
          <a:p>
            <a:pPr>
              <a:lnSpc>
                <a:spcPct val="80000"/>
              </a:lnSpc>
            </a:pPr>
            <a:endParaRPr lang="mk-MK" altLang="mk-MK" dirty="0" smtClean="0">
              <a:solidFill>
                <a:schemeClr val="bg1"/>
              </a:solidFill>
              <a:latin typeface="Arial Narrow" pitchFamily="34" charset="0"/>
              <a:cs typeface="Arial" panose="020B0604020202020204" pitchFamily="34" charset="0"/>
            </a:endParaRPr>
          </a:p>
          <a:p>
            <a:pPr>
              <a:lnSpc>
                <a:spcPct val="80000"/>
              </a:lnSpc>
            </a:pPr>
            <a:r>
              <a:rPr lang="mk-MK" altLang="mk-MK" dirty="0" smtClean="0">
                <a:solidFill>
                  <a:schemeClr val="bg1"/>
                </a:solidFill>
                <a:latin typeface="Arial Narrow" pitchFamily="34" charset="0"/>
                <a:cs typeface="Arial" panose="020B0604020202020204" pitchFamily="34" charset="0"/>
              </a:rPr>
              <a:t>Џепчишки порој – секоја година поплавува</a:t>
            </a:r>
            <a:endParaRPr lang="en-US" altLang="mk-MK" dirty="0">
              <a:solidFill>
                <a:schemeClr val="bg1"/>
              </a:solidFill>
              <a:latin typeface="Arial Narrow" pitchFamily="34"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0"/>
            <a:ext cx="4039737" cy="3397986"/>
          </a:xfrm>
          <a:prstGeom prst="rect">
            <a:avLst/>
          </a:prstGeom>
          <a:ln w="38100">
            <a:solidFill>
              <a:schemeClr val="tx1"/>
            </a:solidFill>
          </a:ln>
        </p:spPr>
      </p:pic>
      <p:pic>
        <p:nvPicPr>
          <p:cNvPr id="8" name="Picture 7"/>
          <p:cNvPicPr>
            <a:picLocks noChangeAspect="1"/>
          </p:cNvPicPr>
          <p:nvPr/>
        </p:nvPicPr>
        <p:blipFill>
          <a:blip r:embed="rId3" cstate="email">
            <a:extLst>
              <a:ext uri="{28A0092B-C50C-407E-A947-70E740481C1C}">
                <a14:useLocalDpi xmlns:a14="http://schemas.microsoft.com/office/drawing/2010/main" xmlns=""/>
              </a:ext>
            </a:extLst>
          </a:blip>
          <a:stretch>
            <a:fillRect/>
          </a:stretch>
        </p:blipFill>
        <p:spPr>
          <a:xfrm>
            <a:off x="7624293" y="-11438"/>
            <a:ext cx="4567707" cy="376769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039737" y="377981"/>
            <a:ext cx="3604213" cy="29888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146929" y="3532060"/>
            <a:ext cx="3502148" cy="33259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349034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4431" y="52658"/>
            <a:ext cx="10515600" cy="1325563"/>
          </a:xfrm>
        </p:spPr>
        <p:txBody>
          <a:bodyPr/>
          <a:lstStyle/>
          <a:p>
            <a:r>
              <a:rPr lang="mk-MK" dirty="0" smtClean="0">
                <a:solidFill>
                  <a:srgbClr val="FFFF00"/>
                </a:solidFill>
              </a:rPr>
              <a:t>ПОЧВА </a:t>
            </a:r>
            <a:endParaRPr lang="mk-MK" dirty="0">
              <a:solidFill>
                <a:srgbClr val="FFFF00"/>
              </a:solidFill>
            </a:endParaRPr>
          </a:p>
        </p:txBody>
      </p:sp>
      <p:sp>
        <p:nvSpPr>
          <p:cNvPr id="3" name="Content Placeholder 2"/>
          <p:cNvSpPr>
            <a:spLocks noGrp="1"/>
          </p:cNvSpPr>
          <p:nvPr>
            <p:ph idx="1"/>
          </p:nvPr>
        </p:nvSpPr>
        <p:spPr>
          <a:xfrm>
            <a:off x="0" y="1080330"/>
            <a:ext cx="11814496" cy="5777670"/>
          </a:xfrm>
        </p:spPr>
        <p:txBody>
          <a:bodyPr>
            <a:noAutofit/>
          </a:bodyPr>
          <a:lstStyle/>
          <a:p>
            <a:pPr marL="0" indent="0" algn="just">
              <a:buNone/>
            </a:pPr>
            <a:r>
              <a:rPr lang="mk-MK" sz="2400" b="1" dirty="0" smtClean="0">
                <a:effectLst/>
              </a:rPr>
              <a:t>Само РМ има воспоставено информативен систем за почви – МАКСОИЛ 2015</a:t>
            </a:r>
          </a:p>
          <a:p>
            <a:pPr marL="0" indent="0" algn="just">
              <a:buNone/>
            </a:pPr>
            <a:r>
              <a:rPr lang="mk-MK" sz="2400" dirty="0"/>
              <a:t>Повеќето земји во регионот имаат дигитализирана почвена карта за целата територија, а некои од нив имаат дигитална  почвена карта само за мал дел од територијата. </a:t>
            </a:r>
            <a:endParaRPr lang="mk-MK" sz="2400" dirty="0" smtClean="0"/>
          </a:p>
          <a:p>
            <a:pPr marL="0" indent="0" algn="just">
              <a:buNone/>
            </a:pPr>
            <a:r>
              <a:rPr lang="mk-MK" sz="2400" dirty="0" smtClean="0"/>
              <a:t>Функционалнен </a:t>
            </a:r>
            <a:r>
              <a:rPr lang="mk-MK" sz="2400" dirty="0"/>
              <a:t>систем за мониторинг на почвата во земјите од ЈИЕ, сè уште не е воспоставен. Системите за известување за мониторинг на квалитетот на почвата во БиХ се во процес на воспоставување во согласност со индикаторите на ЕЕА и барањата на EIONET. Во Црна Гора, на пример, постојат два вида мониторинг на почвата: следење на контаминацијата на почвата од опасни материи и следење на квалитетот на почвата. Косово* сè уште нема развиено систем за мониторинг на почвата и затоа недостасуваат податоци за квалитетот на почвата. Во Македонија не постои систем за мониторинг на </a:t>
            </a:r>
            <a:r>
              <a:rPr lang="mk-MK" sz="2400" dirty="0" smtClean="0"/>
              <a:t>почвата</a:t>
            </a:r>
          </a:p>
          <a:p>
            <a:pPr marL="0" indent="0" algn="just">
              <a:buNone/>
            </a:pPr>
            <a:r>
              <a:rPr lang="mk-MK" sz="2400" dirty="0">
                <a:solidFill>
                  <a:srgbClr val="FFC000"/>
                </a:solidFill>
              </a:rPr>
              <a:t>Главните процеси поврзани со губење на почвата и деградација на почвата во земјите / териториите на ЈИЕ се следните: деградација на физичките својства на почвата, хемиски (салинизација, киселост и дефицит на хранливи материи), биолошка деградација и губење на почвата (поради ерозија на почвата и лизгање на земјиштето) </a:t>
            </a:r>
          </a:p>
          <a:p>
            <a:pPr marL="0" indent="0" algn="just">
              <a:buNone/>
            </a:pPr>
            <a:endParaRPr lang="mk-MK" sz="2400" b="1" dirty="0" smtClean="0">
              <a:solidFill>
                <a:srgbClr val="FFC000"/>
              </a:solidFill>
              <a:effectLst/>
            </a:endParaRPr>
          </a:p>
          <a:p>
            <a:pPr algn="just"/>
            <a:endParaRPr lang="mk-MK" sz="2400" dirty="0"/>
          </a:p>
        </p:txBody>
      </p:sp>
      <p:sp>
        <p:nvSpPr>
          <p:cNvPr id="4" name="Rectangle 3"/>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mk-MK"/>
          </a:p>
        </p:txBody>
      </p:sp>
      <p:sp>
        <p:nvSpPr>
          <p:cNvPr id="5" name="Rectangle 4"/>
          <p:cNvSpPr>
            <a:spLocks noChangeArrowheads="1"/>
          </p:cNvSpPr>
          <p:nvPr/>
        </p:nvSpPr>
        <p:spPr bwMode="auto">
          <a:xfrm>
            <a:off x="5965195" y="2545720"/>
            <a:ext cx="261610" cy="2616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lang="mk-MK" altLang="mk-MK" sz="1100">
                <a:latin typeface="Arial" panose="020B0604020202020204" pitchFamily="34" charset="0"/>
                <a:ea typeface="Calibri" panose="020F0502020204030204" pitchFamily="34" charset="0"/>
                <a:cs typeface="Arial" panose="020B0604020202020204" pitchFamily="34" charset="0"/>
              </a:rPr>
              <a:t>  </a:t>
            </a:r>
            <a:endParaRPr lang="mk-MK" altLang="mk-MK">
              <a:latin typeface="Verdana" panose="020B0604030504040204" pitchFamily="34" charset="0"/>
            </a:endParaRPr>
          </a:p>
        </p:txBody>
      </p:sp>
      <p:sp>
        <p:nvSpPr>
          <p:cNvPr id="6" name="Rectangle 5"/>
          <p:cNvSpPr>
            <a:spLocks noChangeArrowheads="1"/>
          </p:cNvSpPr>
          <p:nvPr/>
        </p:nvSpPr>
        <p:spPr bwMode="auto">
          <a:xfrm>
            <a:off x="1524001" y="4663559"/>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mk-MK"/>
          </a:p>
        </p:txBody>
      </p:sp>
    </p:spTree>
    <p:extLst>
      <p:ext uri="{BB962C8B-B14F-4D97-AF65-F5344CB8AC3E}">
        <p14:creationId xmlns:p14="http://schemas.microsoft.com/office/powerpoint/2010/main" xmlns="" val="31592309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hart 3"/>
          <p:cNvGraphicFramePr>
            <a:graphicFrameLocks/>
          </p:cNvGraphicFramePr>
          <p:nvPr>
            <p:extLst>
              <p:ext uri="{D42A27DB-BD31-4B8C-83A1-F6EECF244321}">
                <p14:modId xmlns:p14="http://schemas.microsoft.com/office/powerpoint/2010/main" xmlns="" val="185253917"/>
              </p:ext>
            </p:extLst>
          </p:nvPr>
        </p:nvGraphicFramePr>
        <p:xfrm>
          <a:off x="0" y="2875208"/>
          <a:ext cx="5705341" cy="4072944"/>
        </p:xfrm>
        <a:graphic>
          <a:graphicData uri="http://schemas.openxmlformats.org/drawingml/2006/chart">
            <c:chart xmlns:c="http://schemas.openxmlformats.org/drawingml/2006/chart" xmlns:r="http://schemas.openxmlformats.org/officeDocument/2006/relationships" r:id="rId2"/>
          </a:graphicData>
        </a:graphic>
      </p:graphicFrame>
      <p:pic>
        <p:nvPicPr>
          <p:cNvPr id="4198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2105" y="-1"/>
            <a:ext cx="3782474" cy="32397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1987" name="Picture 27" descr="Description: erozija - kategorii"/>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509397" y="-183010"/>
            <a:ext cx="4174294" cy="3605752"/>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a:spLocks noChangeArrowheads="1"/>
          </p:cNvSpPr>
          <p:nvPr/>
        </p:nvSpPr>
        <p:spPr bwMode="auto">
          <a:xfrm>
            <a:off x="0" y="2752725"/>
            <a:ext cx="12192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9" name="Picture 8" descr="landslides in RM - eng"/>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956645" y="0"/>
            <a:ext cx="4235355" cy="3422742"/>
          </a:xfrm>
          <a:prstGeom prst="rect">
            <a:avLst/>
          </a:prstGeom>
          <a:noFill/>
          <a:ln>
            <a:noFill/>
          </a:ln>
        </p:spPr>
      </p:pic>
      <p:pic>
        <p:nvPicPr>
          <p:cNvPr id="10" name="Content Placeholder 9"/>
          <p:cNvPicPr>
            <a:picLocks noGrp="1" noChangeAspect="1"/>
          </p:cNvPicPr>
          <p:nvPr>
            <p:ph idx="1"/>
          </p:nvPr>
        </p:nvPicPr>
        <p:blipFill>
          <a:blip r:embed="rId6">
            <a:extLst>
              <a:ext uri="{28A0092B-C50C-407E-A947-70E740481C1C}">
                <a14:useLocalDpi xmlns:a14="http://schemas.microsoft.com/office/drawing/2010/main" xmlns="" val="0"/>
              </a:ext>
            </a:extLst>
          </a:blip>
          <a:stretch>
            <a:fillRect/>
          </a:stretch>
        </p:blipFill>
        <p:spPr>
          <a:xfrm>
            <a:off x="7350801" y="3559222"/>
            <a:ext cx="4604638" cy="3483147"/>
          </a:xfrm>
          <a:prstGeom prst="rect">
            <a:avLst/>
          </a:prstGeom>
        </p:spPr>
      </p:pic>
      <p:sp>
        <p:nvSpPr>
          <p:cNvPr id="11" name="TextBox 10"/>
          <p:cNvSpPr txBox="1"/>
          <p:nvPr/>
        </p:nvSpPr>
        <p:spPr>
          <a:xfrm>
            <a:off x="7298464" y="3443687"/>
            <a:ext cx="4670623" cy="1200329"/>
          </a:xfrm>
          <a:prstGeom prst="rect">
            <a:avLst/>
          </a:prstGeom>
          <a:noFill/>
        </p:spPr>
        <p:txBody>
          <a:bodyPr wrap="square" rtlCol="0">
            <a:spAutoFit/>
          </a:bodyPr>
          <a:lstStyle/>
          <a:p>
            <a:r>
              <a:rPr lang="mk-MK" dirty="0" smtClean="0">
                <a:solidFill>
                  <a:srgbClr val="FF0000"/>
                </a:solidFill>
              </a:rPr>
              <a:t>Содржина на органска материја во почва (подзмена и надземна) ЅОМ</a:t>
            </a:r>
          </a:p>
          <a:p>
            <a:endParaRPr lang="mk-MK"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xmlns="" val="1502008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mk-MK" sz="5400" b="1" dirty="0">
                <a:solidFill>
                  <a:srgbClr val="FFFF00"/>
                </a:solidFill>
                <a:latin typeface="Calibri" pitchFamily="34" charset="0"/>
                <a:cs typeface="Calibri" pitchFamily="34" charset="0"/>
              </a:rPr>
              <a:t>Евалуација на главните трендови и недостатоци во управување со природните ресурси</a:t>
            </a:r>
            <a:endParaRPr lang="en-US" sz="5400" b="1" dirty="0">
              <a:solidFill>
                <a:srgbClr val="FFFF00"/>
              </a:solidFill>
              <a:latin typeface="Calibri" pitchFamily="34" charset="0"/>
              <a:cs typeface="Calibri" pitchFamily="34" charset="0"/>
            </a:endParaRPr>
          </a:p>
          <a:p>
            <a:pPr algn="ctr"/>
            <a:endParaRPr lang="en-US" sz="5400" dirty="0">
              <a:solidFill>
                <a:srgbClr val="FFFF00"/>
              </a:solidFill>
              <a:latin typeface="Calibri" pitchFamily="34" charset="0"/>
              <a:cs typeface="Calibri" pitchFamily="34" charset="0"/>
            </a:endParaRPr>
          </a:p>
        </p:txBody>
      </p:sp>
    </p:spTree>
    <p:extLst>
      <p:ext uri="{BB962C8B-B14F-4D97-AF65-F5344CB8AC3E}">
        <p14:creationId xmlns:p14="http://schemas.microsoft.com/office/powerpoint/2010/main" xmlns="" val="1615824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solidFill>
            <a:schemeClr val="accent4">
              <a:lumMod val="75000"/>
            </a:schemeClr>
          </a:solidFill>
        </p:spPr>
        <p:txBody>
          <a:bodyPr>
            <a:noAutofit/>
          </a:bodyPr>
          <a:lstStyle/>
          <a:p>
            <a:pPr lvl="0"/>
            <a:r>
              <a:rPr lang="mk-MK" sz="2400" b="1" dirty="0" smtClean="0">
                <a:latin typeface="Calibri" pitchFamily="34" charset="0"/>
                <a:cs typeface="Calibri" pitchFamily="34" charset="0"/>
              </a:rPr>
              <a:t>Најголем </a:t>
            </a:r>
            <a:r>
              <a:rPr lang="mk-MK" sz="2400" b="1" dirty="0">
                <a:latin typeface="Calibri" pitchFamily="34" charset="0"/>
                <a:cs typeface="Calibri" pitchFamily="34" charset="0"/>
              </a:rPr>
              <a:t>дел од шумите (63,4%) се нискостеблени шуми, додека околу 30,4% се високи шуми</a:t>
            </a:r>
            <a:r>
              <a:rPr lang="mk-MK" sz="2400" b="1" dirty="0" smtClean="0">
                <a:latin typeface="Calibri" pitchFamily="34" charset="0"/>
                <a:cs typeface="Calibri" pitchFamily="34" charset="0"/>
              </a:rPr>
              <a:t>. </a:t>
            </a:r>
            <a:endParaRPr lang="en-US" sz="2400" b="1" dirty="0">
              <a:latin typeface="Calibri" pitchFamily="34" charset="0"/>
              <a:cs typeface="Calibri" pitchFamily="34" charset="0"/>
            </a:endParaRPr>
          </a:p>
          <a:p>
            <a:pPr lvl="0"/>
            <a:r>
              <a:rPr lang="mk-MK" sz="2400" b="1" dirty="0" smtClean="0">
                <a:latin typeface="Calibri" pitchFamily="34" charset="0"/>
                <a:cs typeface="Calibri" pitchFamily="34" charset="0"/>
              </a:rPr>
              <a:t>Вкупна дрвна маса е </a:t>
            </a:r>
            <a:r>
              <a:rPr lang="mk-MK" sz="2400" b="1" dirty="0">
                <a:latin typeface="Calibri" pitchFamily="34" charset="0"/>
                <a:cs typeface="Calibri" pitchFamily="34" charset="0"/>
              </a:rPr>
              <a:t>75.939.571 m</a:t>
            </a:r>
            <a:r>
              <a:rPr lang="mk-MK" sz="2400" b="1" baseline="30000" dirty="0">
                <a:latin typeface="Calibri" pitchFamily="34" charset="0"/>
                <a:cs typeface="Calibri" pitchFamily="34" charset="0"/>
              </a:rPr>
              <a:t>3 </a:t>
            </a:r>
            <a:r>
              <a:rPr lang="mk-MK" sz="2400" b="1" dirty="0">
                <a:latin typeface="Calibri" pitchFamily="34" charset="0"/>
                <a:cs typeface="Calibri" pitchFamily="34" charset="0"/>
              </a:rPr>
              <a:t>или 82.1 m</a:t>
            </a:r>
            <a:r>
              <a:rPr lang="mk-MK" sz="2400" b="1" baseline="30000" dirty="0">
                <a:latin typeface="Calibri" pitchFamily="34" charset="0"/>
                <a:cs typeface="Calibri" pitchFamily="34" charset="0"/>
              </a:rPr>
              <a:t>3</a:t>
            </a:r>
            <a:r>
              <a:rPr lang="mk-MK" sz="2400" b="1" dirty="0">
                <a:latin typeface="Calibri" pitchFamily="34" charset="0"/>
                <a:cs typeface="Calibri" pitchFamily="34" charset="0"/>
              </a:rPr>
              <a:t> / ha и вкупен годишен прираст е 1.616.782 м3 или 2.02 м3 / ха., и е најнизок во </a:t>
            </a:r>
            <a:r>
              <a:rPr lang="mk-MK" sz="2400" b="1" dirty="0" smtClean="0">
                <a:latin typeface="Calibri" pitchFamily="34" charset="0"/>
                <a:cs typeface="Calibri" pitchFamily="34" charset="0"/>
              </a:rPr>
              <a:t>регионот .</a:t>
            </a:r>
            <a:endParaRPr lang="en-US" sz="2400" b="1" dirty="0">
              <a:latin typeface="Calibri" pitchFamily="34" charset="0"/>
              <a:cs typeface="Calibri" pitchFamily="34" charset="0"/>
            </a:endParaRPr>
          </a:p>
          <a:p>
            <a:pPr lvl="0"/>
            <a:r>
              <a:rPr lang="mk-MK" sz="2400" b="1" dirty="0" smtClean="0">
                <a:latin typeface="Calibri" pitchFamily="34" charset="0"/>
                <a:cs typeface="Calibri" pitchFamily="34" charset="0"/>
              </a:rPr>
              <a:t>ОД вкупните шумски </a:t>
            </a:r>
            <a:r>
              <a:rPr lang="mk-MK" sz="2400" b="1" dirty="0">
                <a:latin typeface="Calibri" pitchFamily="34" charset="0"/>
                <a:cs typeface="Calibri" pitchFamily="34" charset="0"/>
              </a:rPr>
              <a:t>производи, дрвото за огрев учествува со учество од 80 до 85%.</a:t>
            </a:r>
            <a:endParaRPr lang="en-US" sz="2400" b="1" dirty="0">
              <a:latin typeface="Calibri" pitchFamily="34" charset="0"/>
              <a:cs typeface="Calibri" pitchFamily="34" charset="0"/>
            </a:endParaRPr>
          </a:p>
          <a:p>
            <a:pPr lvl="0"/>
            <a:r>
              <a:rPr lang="mk-MK" sz="2400" b="1" dirty="0">
                <a:latin typeface="Calibri" pitchFamily="34" charset="0"/>
                <a:cs typeface="Calibri" pitchFamily="34" charset="0"/>
              </a:rPr>
              <a:t>Шумите во државна сопственост се 89,1%, додека нивниот дел од вкупната дрвна маса е 92,2%. Шумите во приватна сопственост се 10,9%.</a:t>
            </a:r>
            <a:endParaRPr lang="en-US" sz="2400" b="1" dirty="0">
              <a:latin typeface="Calibri" pitchFamily="34" charset="0"/>
              <a:cs typeface="Calibri" pitchFamily="34" charset="0"/>
            </a:endParaRPr>
          </a:p>
          <a:p>
            <a:pPr lvl="0"/>
            <a:r>
              <a:rPr lang="mk-MK" sz="2400" b="1" dirty="0" smtClean="0">
                <a:latin typeface="Calibri" pitchFamily="34" charset="0"/>
                <a:cs typeface="Calibri" pitchFamily="34" charset="0"/>
              </a:rPr>
              <a:t>Последната инвентаризација на  шумите   е </a:t>
            </a:r>
            <a:r>
              <a:rPr lang="mk-MK" sz="2400" b="1" dirty="0">
                <a:latin typeface="Calibri" pitchFamily="34" charset="0"/>
                <a:cs typeface="Calibri" pitchFamily="34" charset="0"/>
              </a:rPr>
              <a:t>направен во 1979 година и тоа е огромен проблем во добивањето релевантни податоци.</a:t>
            </a:r>
            <a:endParaRPr lang="en-US" sz="2400" b="1" dirty="0">
              <a:latin typeface="Calibri" pitchFamily="34" charset="0"/>
              <a:cs typeface="Calibri" pitchFamily="34" charset="0"/>
            </a:endParaRPr>
          </a:p>
          <a:p>
            <a:pPr lvl="0"/>
            <a:r>
              <a:rPr lang="mk-MK" sz="2400" b="1" dirty="0">
                <a:latin typeface="Calibri" pitchFamily="34" charset="0"/>
                <a:cs typeface="Calibri" pitchFamily="34" charset="0"/>
              </a:rPr>
              <a:t>Огромни потенцијали за одржлива употреба </a:t>
            </a:r>
            <a:r>
              <a:rPr lang="mk-MK" sz="2400" b="1" dirty="0" smtClean="0">
                <a:latin typeface="Calibri" pitchFamily="34" charset="0"/>
                <a:cs typeface="Calibri" pitchFamily="34" charset="0"/>
              </a:rPr>
              <a:t>на НДШП </a:t>
            </a:r>
            <a:r>
              <a:rPr lang="mk-MK" sz="2400" b="1" dirty="0">
                <a:latin typeface="Calibri" pitchFamily="34" charset="0"/>
                <a:cs typeface="Calibri" pitchFamily="34" charset="0"/>
              </a:rPr>
              <a:t>и услуги кои сеуште не се искористени.</a:t>
            </a:r>
            <a:endParaRPr lang="en-US" sz="2400" b="1" dirty="0">
              <a:latin typeface="Calibri" pitchFamily="34" charset="0"/>
              <a:cs typeface="Calibri" pitchFamily="34" charset="0"/>
            </a:endParaRPr>
          </a:p>
          <a:p>
            <a:pPr lvl="0"/>
            <a:r>
              <a:rPr lang="mk-MK" sz="2400" b="1" dirty="0" smtClean="0">
                <a:latin typeface="Calibri" pitchFamily="34" charset="0"/>
                <a:cs typeface="Calibri" pitchFamily="34" charset="0"/>
              </a:rPr>
              <a:t>Нема заштитни шуми </a:t>
            </a:r>
          </a:p>
          <a:p>
            <a:pPr lvl="0"/>
            <a:r>
              <a:rPr lang="mk-MK" sz="2400" b="1" dirty="0" smtClean="0">
                <a:latin typeface="Calibri" pitchFamily="34" charset="0"/>
                <a:cs typeface="Calibri" pitchFamily="34" charset="0"/>
              </a:rPr>
              <a:t>Пожарите и бесправните сечи се голем проблем но и закана и за почвата и водите</a:t>
            </a:r>
            <a:endParaRPr lang="en-US" sz="2400" b="1" dirty="0">
              <a:latin typeface="Calibri" pitchFamily="34" charset="0"/>
              <a:cs typeface="Calibri" pitchFamily="34" charset="0"/>
            </a:endParaRPr>
          </a:p>
          <a:p>
            <a:pPr lvl="0"/>
            <a:r>
              <a:rPr lang="mk-MK" sz="2400" b="1" dirty="0">
                <a:latin typeface="Calibri" pitchFamily="34" charset="0"/>
                <a:cs typeface="Calibri" pitchFamily="34" charset="0"/>
              </a:rPr>
              <a:t>Правната рамка за шумарството е усогласена со ЕУ, но главниот проблем е фазата на имплементација.</a:t>
            </a:r>
            <a:endParaRPr lang="en-US" sz="2400" b="1" dirty="0">
              <a:latin typeface="Calibri" pitchFamily="34" charset="0"/>
              <a:cs typeface="Calibri" pitchFamily="34" charset="0"/>
            </a:endParaRPr>
          </a:p>
          <a:p>
            <a:pPr lvl="0"/>
            <a:r>
              <a:rPr lang="mk-MK" sz="2400" b="1" dirty="0" smtClean="0">
                <a:latin typeface="Calibri" pitchFamily="34" charset="0"/>
                <a:cs typeface="Calibri" pitchFamily="34" charset="0"/>
              </a:rPr>
              <a:t>. </a:t>
            </a:r>
            <a:endParaRPr lang="en-US" sz="2400" b="1" dirty="0">
              <a:latin typeface="Calibri" pitchFamily="34" charset="0"/>
              <a:cs typeface="Calibri" pitchFamily="34" charset="0"/>
            </a:endParaRPr>
          </a:p>
          <a:p>
            <a:endParaRPr lang="en-US" sz="2400" b="1" dirty="0">
              <a:latin typeface="Calibri" pitchFamily="34" charset="0"/>
              <a:cs typeface="Calibri" pitchFamily="34" charset="0"/>
            </a:endParaRPr>
          </a:p>
        </p:txBody>
      </p:sp>
    </p:spTree>
    <p:extLst>
      <p:ext uri="{BB962C8B-B14F-4D97-AF65-F5344CB8AC3E}">
        <p14:creationId xmlns:p14="http://schemas.microsoft.com/office/powerpoint/2010/main" xmlns="" val="8885913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Autofit/>
          </a:bodyPr>
          <a:lstStyle/>
          <a:p>
            <a:pPr lvl="0"/>
            <a:r>
              <a:rPr lang="mk-MK" sz="2400" dirty="0" smtClean="0">
                <a:latin typeface="Calibri" pitchFamily="34" charset="0"/>
                <a:cs typeface="Calibri" pitchFamily="34" charset="0"/>
              </a:rPr>
              <a:t>Се </a:t>
            </a:r>
            <a:r>
              <a:rPr lang="mk-MK" sz="2400" dirty="0">
                <a:latin typeface="Calibri" pitchFamily="34" charset="0"/>
                <a:cs typeface="Calibri" pitchFamily="34" charset="0"/>
              </a:rPr>
              <a:t>спроведува </a:t>
            </a:r>
            <a:r>
              <a:rPr lang="mk-MK" sz="2400" dirty="0" smtClean="0">
                <a:latin typeface="Calibri" pitchFamily="34" charset="0"/>
                <a:cs typeface="Calibri" pitchFamily="34" charset="0"/>
              </a:rPr>
              <a:t>План </a:t>
            </a:r>
            <a:r>
              <a:rPr lang="mk-MK" sz="2400" dirty="0">
                <a:latin typeface="Calibri" pitchFamily="34" charset="0"/>
                <a:cs typeface="Calibri" pitchFamily="34" charset="0"/>
              </a:rPr>
              <a:t>за управување со речниот слив за сливот на Преспанското Езеро, кој е </a:t>
            </a:r>
            <a:r>
              <a:rPr lang="mk-MK" sz="2400" dirty="0" smtClean="0">
                <a:latin typeface="Calibri" pitchFamily="34" charset="0"/>
                <a:cs typeface="Calibri" pitchFamily="34" charset="0"/>
              </a:rPr>
              <a:t>потслив на Црн  </a:t>
            </a:r>
            <a:r>
              <a:rPr lang="mk-MK" sz="2400" dirty="0">
                <a:latin typeface="Calibri" pitchFamily="34" charset="0"/>
                <a:cs typeface="Calibri" pitchFamily="34" charset="0"/>
              </a:rPr>
              <a:t>Дрим: 2 се </a:t>
            </a:r>
            <a:r>
              <a:rPr lang="mk-MK" sz="2400" dirty="0" smtClean="0">
                <a:latin typeface="Calibri" pitchFamily="34" charset="0"/>
                <a:cs typeface="Calibri" pitchFamily="34" charset="0"/>
              </a:rPr>
              <a:t>подготвени Струмица и Брегалница и </a:t>
            </a:r>
            <a:r>
              <a:rPr lang="mk-MK" sz="2400" dirty="0">
                <a:latin typeface="Calibri" pitchFamily="34" charset="0"/>
                <a:cs typeface="Calibri" pitchFamily="34" charset="0"/>
              </a:rPr>
              <a:t>1 </a:t>
            </a:r>
            <a:r>
              <a:rPr lang="mk-MK" sz="2400" dirty="0" smtClean="0">
                <a:latin typeface="Calibri" pitchFamily="34" charset="0"/>
                <a:cs typeface="Calibri" pitchFamily="34" charset="0"/>
              </a:rPr>
              <a:t>(Охридски слив ) </a:t>
            </a:r>
            <a:r>
              <a:rPr lang="mk-MK" sz="2400" dirty="0">
                <a:latin typeface="Calibri" pitchFamily="34" charset="0"/>
                <a:cs typeface="Calibri" pitchFamily="34" charset="0"/>
              </a:rPr>
              <a:t>е во </a:t>
            </a:r>
            <a:r>
              <a:rPr lang="mk-MK" sz="2400" dirty="0" smtClean="0">
                <a:latin typeface="Calibri" pitchFamily="34" charset="0"/>
                <a:cs typeface="Calibri" pitchFamily="34" charset="0"/>
              </a:rPr>
              <a:t>подготовка, а има и нешто  а Вардар.</a:t>
            </a:r>
            <a:endParaRPr lang="en-US" sz="2400" dirty="0">
              <a:latin typeface="Calibri" pitchFamily="34" charset="0"/>
              <a:cs typeface="Calibri" pitchFamily="34" charset="0"/>
            </a:endParaRPr>
          </a:p>
          <a:p>
            <a:pPr lvl="0"/>
            <a:r>
              <a:rPr lang="mk-MK" sz="2400" dirty="0">
                <a:latin typeface="Calibri" pitchFamily="34" charset="0"/>
                <a:cs typeface="Calibri" pitchFamily="34" charset="0"/>
              </a:rPr>
              <a:t>Не постои тековен </a:t>
            </a:r>
            <a:r>
              <a:rPr lang="mk-MK" sz="2400" dirty="0" smtClean="0">
                <a:latin typeface="Calibri" pitchFamily="34" charset="0"/>
                <a:cs typeface="Calibri" pitchFamily="34" charset="0"/>
              </a:rPr>
              <a:t>целосен оперативен </a:t>
            </a:r>
            <a:r>
              <a:rPr lang="mk-MK" sz="2400" dirty="0">
                <a:latin typeface="Calibri" pitchFamily="34" charset="0"/>
                <a:cs typeface="Calibri" pitchFamily="34" charset="0"/>
              </a:rPr>
              <a:t>мониторинг според  </a:t>
            </a:r>
            <a:r>
              <a:rPr lang="mk-MK" sz="2400" dirty="0" smtClean="0">
                <a:latin typeface="Calibri" pitchFamily="34" charset="0"/>
                <a:cs typeface="Calibri" pitchFamily="34" charset="0"/>
              </a:rPr>
              <a:t>РДВ    и  еколошкиот </a:t>
            </a:r>
            <a:r>
              <a:rPr lang="mk-MK" sz="2400" dirty="0">
                <a:latin typeface="Calibri" pitchFamily="34" charset="0"/>
                <a:cs typeface="Calibri" pitchFamily="34" charset="0"/>
              </a:rPr>
              <a:t>статус на површинските </a:t>
            </a:r>
            <a:r>
              <a:rPr lang="mk-MK" sz="2400" dirty="0" smtClean="0">
                <a:latin typeface="Calibri" pitchFamily="34" charset="0"/>
                <a:cs typeface="Calibri" pitchFamily="34" charset="0"/>
              </a:rPr>
              <a:t>водни тела </a:t>
            </a:r>
            <a:r>
              <a:rPr lang="mk-MK" sz="2400" dirty="0">
                <a:latin typeface="Calibri" pitchFamily="34" charset="0"/>
                <a:cs typeface="Calibri" pitchFamily="34" charset="0"/>
              </a:rPr>
              <a:t>на национално ниво сеуште не е дефиниран.</a:t>
            </a:r>
            <a:endParaRPr lang="en-US" sz="2400" dirty="0">
              <a:latin typeface="Calibri" pitchFamily="34" charset="0"/>
              <a:cs typeface="Calibri" pitchFamily="34" charset="0"/>
            </a:endParaRPr>
          </a:p>
          <a:p>
            <a:pPr lvl="0"/>
            <a:r>
              <a:rPr lang="mk-MK" sz="2400" dirty="0">
                <a:latin typeface="Calibri" pitchFamily="34" charset="0"/>
                <a:cs typeface="Calibri" pitchFamily="34" charset="0"/>
              </a:rPr>
              <a:t>Не постојат точни податоци за годишната побарувачка на вода.</a:t>
            </a:r>
            <a:endParaRPr lang="en-US" sz="2400" dirty="0">
              <a:latin typeface="Calibri" pitchFamily="34" charset="0"/>
              <a:cs typeface="Calibri" pitchFamily="34" charset="0"/>
            </a:endParaRPr>
          </a:p>
          <a:p>
            <a:pPr lvl="0"/>
            <a:r>
              <a:rPr lang="mk-MK" sz="2400" dirty="0" smtClean="0">
                <a:latin typeface="Calibri" pitchFamily="34" charset="0"/>
                <a:cs typeface="Calibri" pitchFamily="34" charset="0"/>
              </a:rPr>
              <a:t>Иако се </a:t>
            </a:r>
            <a:r>
              <a:rPr lang="mk-MK" sz="2400" dirty="0">
                <a:latin typeface="Calibri" pitchFamily="34" charset="0"/>
                <a:cs typeface="Calibri" pitchFamily="34" charset="0"/>
              </a:rPr>
              <a:t>изградени 106 </a:t>
            </a:r>
            <a:r>
              <a:rPr lang="mk-MK" sz="2400" dirty="0" smtClean="0">
                <a:latin typeface="Calibri" pitchFamily="34" charset="0"/>
                <a:cs typeface="Calibri" pitchFamily="34" charset="0"/>
              </a:rPr>
              <a:t> системи </a:t>
            </a:r>
            <a:r>
              <a:rPr lang="mk-MK" sz="2400" dirty="0">
                <a:latin typeface="Calibri" pitchFamily="34" charset="0"/>
                <a:cs typeface="Calibri" pitchFamily="34" charset="0"/>
              </a:rPr>
              <a:t>за наводнување </a:t>
            </a:r>
            <a:r>
              <a:rPr lang="mk-MK" sz="2400" dirty="0" smtClean="0">
                <a:latin typeface="Calibri" pitchFamily="34" charset="0"/>
                <a:cs typeface="Calibri" pitchFamily="34" charset="0"/>
              </a:rPr>
              <a:t>на </a:t>
            </a:r>
            <a:r>
              <a:rPr lang="mk-MK" sz="2400" dirty="0">
                <a:latin typeface="Calibri" pitchFamily="34" charset="0"/>
                <a:cs typeface="Calibri" pitchFamily="34" charset="0"/>
              </a:rPr>
              <a:t>површина од 163.693 ха </a:t>
            </a:r>
            <a:r>
              <a:rPr lang="mk-MK" sz="2400" dirty="0" smtClean="0">
                <a:latin typeface="Calibri" pitchFamily="34" charset="0"/>
                <a:cs typeface="Calibri" pitchFamily="34" charset="0"/>
              </a:rPr>
              <a:t>реално околу 30-40000 ха се наводнуваат .  Губитоците </a:t>
            </a:r>
            <a:r>
              <a:rPr lang="mk-MK" sz="2400" dirty="0">
                <a:latin typeface="Calibri" pitchFamily="34" charset="0"/>
                <a:cs typeface="Calibri" pitchFamily="34" charset="0"/>
              </a:rPr>
              <a:t>на вода во системите за водоснабдување </a:t>
            </a:r>
            <a:r>
              <a:rPr lang="mk-MK" sz="2400" dirty="0" smtClean="0">
                <a:latin typeface="Calibri" pitchFamily="34" charset="0"/>
                <a:cs typeface="Calibri" pitchFamily="34" charset="0"/>
              </a:rPr>
              <a:t>и наводнување се </a:t>
            </a:r>
            <a:r>
              <a:rPr lang="mk-MK" sz="2400" dirty="0">
                <a:latin typeface="Calibri" pitchFamily="34" charset="0"/>
                <a:cs typeface="Calibri" pitchFamily="34" charset="0"/>
              </a:rPr>
              <a:t>високи, поради различни причини</a:t>
            </a:r>
            <a:r>
              <a:rPr lang="mk-MK" sz="2400" dirty="0" smtClean="0">
                <a:latin typeface="Calibri" pitchFamily="34" charset="0"/>
                <a:cs typeface="Calibri" pitchFamily="34" charset="0"/>
              </a:rPr>
              <a:t>.</a:t>
            </a:r>
          </a:p>
          <a:p>
            <a:pPr lvl="0"/>
            <a:r>
              <a:rPr lang="mk-MK" sz="2400" dirty="0">
                <a:latin typeface="Calibri" pitchFamily="34" charset="0"/>
                <a:cs typeface="Calibri" pitchFamily="34" charset="0"/>
              </a:rPr>
              <a:t>Поголемиот дел од постојните структури за одбрана од  поплавите беа изградени пред </a:t>
            </a:r>
            <a:r>
              <a:rPr lang="mk-MK" sz="2400" dirty="0" smtClean="0">
                <a:latin typeface="Calibri" pitchFamily="34" charset="0"/>
                <a:cs typeface="Calibri" pitchFamily="34" charset="0"/>
              </a:rPr>
              <a:t>1980-тите</a:t>
            </a:r>
          </a:p>
          <a:p>
            <a:pPr lvl="0"/>
            <a:r>
              <a:rPr lang="mk-MK" sz="2400" dirty="0" smtClean="0">
                <a:latin typeface="Calibri" pitchFamily="34" charset="0"/>
                <a:cs typeface="Calibri" pitchFamily="34" charset="0"/>
              </a:rPr>
              <a:t>Нема </a:t>
            </a:r>
            <a:r>
              <a:rPr lang="mk-MK" sz="2400" dirty="0">
                <a:latin typeface="Calibri" pitchFamily="34" charset="0"/>
                <a:cs typeface="Calibri" pitchFamily="34" charset="0"/>
              </a:rPr>
              <a:t>подготвена претходна процена на ризикот од поплави, карти за ризици од поплави и ризици од поплави, како и план за управување со поплави според директивата за поплави (FD). </a:t>
            </a:r>
            <a:r>
              <a:rPr lang="mk-MK" sz="2400" dirty="0" smtClean="0">
                <a:latin typeface="Calibri" pitchFamily="34" charset="0"/>
                <a:cs typeface="Calibri" pitchFamily="34" charset="0"/>
              </a:rPr>
              <a:t> (СТрумица --- Полог)</a:t>
            </a:r>
          </a:p>
          <a:p>
            <a:r>
              <a:rPr lang="mk-MK" sz="2400" dirty="0">
                <a:latin typeface="Calibri" pitchFamily="34" charset="0"/>
                <a:cs typeface="Calibri" pitchFamily="34" charset="0"/>
              </a:rPr>
              <a:t>Капацитетите за Заштитата од </a:t>
            </a:r>
            <a:r>
              <a:rPr lang="mk-MK" sz="2400" dirty="0" smtClean="0">
                <a:latin typeface="Calibri" pitchFamily="34" charset="0"/>
                <a:cs typeface="Calibri" pitchFamily="34" charset="0"/>
              </a:rPr>
              <a:t>штетно  </a:t>
            </a:r>
            <a:r>
              <a:rPr lang="mk-MK" sz="2400" dirty="0">
                <a:latin typeface="Calibri" pitchFamily="34" charset="0"/>
                <a:cs typeface="Calibri" pitchFamily="34" charset="0"/>
              </a:rPr>
              <a:t>влијание на водата с е минимална, и на национално и на локално </a:t>
            </a:r>
            <a:r>
              <a:rPr lang="mk-MK" sz="2400" dirty="0" smtClean="0">
                <a:latin typeface="Calibri" pitchFamily="34" charset="0"/>
                <a:cs typeface="Calibri" pitchFamily="34" charset="0"/>
              </a:rPr>
              <a:t>ниво, а во МЖСПП скоро никакви. </a:t>
            </a:r>
            <a:endParaRPr lang="en-US" sz="2400" dirty="0">
              <a:latin typeface="Calibri" pitchFamily="34" charset="0"/>
              <a:cs typeface="Calibri" pitchFamily="34" charset="0"/>
            </a:endParaRPr>
          </a:p>
          <a:p>
            <a:pPr lvl="0"/>
            <a:r>
              <a:rPr lang="mk-MK" sz="2400" dirty="0" smtClean="0">
                <a:latin typeface="Calibri" pitchFamily="34" charset="0"/>
                <a:cs typeface="Calibri" pitchFamily="34" charset="0"/>
              </a:rPr>
              <a:t>Според </a:t>
            </a:r>
            <a:r>
              <a:rPr lang="mk-MK" sz="2400" dirty="0">
                <a:latin typeface="Calibri" pitchFamily="34" charset="0"/>
                <a:cs typeface="Calibri" pitchFamily="34" charset="0"/>
              </a:rPr>
              <a:t>извештајот на </a:t>
            </a:r>
            <a:r>
              <a:rPr lang="mk-MK" sz="2400" dirty="0" smtClean="0">
                <a:latin typeface="Calibri" pitchFamily="34" charset="0"/>
                <a:cs typeface="Calibri" pitchFamily="34" charset="0"/>
              </a:rPr>
              <a:t> (</a:t>
            </a:r>
            <a:r>
              <a:rPr lang="mk-MK" sz="2400" dirty="0">
                <a:latin typeface="Calibri" pitchFamily="34" charset="0"/>
                <a:cs typeface="Calibri" pitchFamily="34" charset="0"/>
              </a:rPr>
              <a:t>ECRAN), РДВ е транспониран со 70% во рамките на националното законодавство. </a:t>
            </a:r>
            <a:r>
              <a:rPr lang="mk-MK" sz="2400" dirty="0" smtClean="0">
                <a:latin typeface="Calibri" pitchFamily="34" charset="0"/>
                <a:cs typeface="Calibri" pitchFamily="34" charset="0"/>
              </a:rPr>
              <a:t>А пак  Директивата </a:t>
            </a:r>
            <a:r>
              <a:rPr lang="mk-MK" sz="2400" dirty="0">
                <a:latin typeface="Calibri" pitchFamily="34" charset="0"/>
                <a:cs typeface="Calibri" pitchFamily="34" charset="0"/>
              </a:rPr>
              <a:t>за поплави </a:t>
            </a:r>
            <a:r>
              <a:rPr lang="mk-MK" sz="2400" dirty="0" smtClean="0">
                <a:latin typeface="Calibri" pitchFamily="34" charset="0"/>
                <a:cs typeface="Calibri" pitchFamily="34" charset="0"/>
              </a:rPr>
              <a:t>само </a:t>
            </a:r>
            <a:r>
              <a:rPr lang="mk-MK" sz="2400" dirty="0">
                <a:latin typeface="Calibri" pitchFamily="34" charset="0"/>
                <a:cs typeface="Calibri" pitchFamily="34" charset="0"/>
              </a:rPr>
              <a:t>14% </a:t>
            </a:r>
            <a:endParaRPr lang="mk-MK" sz="2400" dirty="0" smtClean="0">
              <a:latin typeface="Calibri" pitchFamily="34" charset="0"/>
              <a:cs typeface="Calibri" pitchFamily="34" charset="0"/>
            </a:endParaRPr>
          </a:p>
          <a:p>
            <a:pPr lvl="0"/>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38318144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a:solidFill>
            <a:srgbClr val="573A01"/>
          </a:solidFill>
        </p:spPr>
        <p:txBody>
          <a:bodyPr>
            <a:noAutofit/>
          </a:bodyPr>
          <a:lstStyle/>
          <a:p>
            <a:pPr lvl="0"/>
            <a:r>
              <a:rPr lang="mk-MK" sz="2200" b="1" dirty="0" smtClean="0">
                <a:latin typeface="Calibri" pitchFamily="34" charset="0"/>
                <a:cs typeface="Calibri" pitchFamily="34" charset="0"/>
              </a:rPr>
              <a:t>Систем </a:t>
            </a:r>
            <a:r>
              <a:rPr lang="mk-MK" sz="2200" b="1" dirty="0">
                <a:latin typeface="Calibri" pitchFamily="34" charset="0"/>
                <a:cs typeface="Calibri" pitchFamily="34" charset="0"/>
              </a:rPr>
              <a:t>за </a:t>
            </a:r>
            <a:r>
              <a:rPr lang="mk-MK" sz="2200" b="1" dirty="0" smtClean="0">
                <a:latin typeface="Calibri" pitchFamily="34" charset="0"/>
                <a:cs typeface="Calibri" pitchFamily="34" charset="0"/>
              </a:rPr>
              <a:t>мониторинг  </a:t>
            </a:r>
            <a:r>
              <a:rPr lang="mk-MK" sz="2200" b="1" dirty="0">
                <a:latin typeface="Calibri" pitchFamily="34" charset="0"/>
                <a:cs typeface="Calibri" pitchFamily="34" charset="0"/>
              </a:rPr>
              <a:t>на почвата не постои.</a:t>
            </a:r>
            <a:endParaRPr lang="en-US" sz="2200" b="1" dirty="0">
              <a:latin typeface="Calibri" pitchFamily="34" charset="0"/>
              <a:cs typeface="Calibri" pitchFamily="34" charset="0"/>
            </a:endParaRPr>
          </a:p>
          <a:p>
            <a:pPr lvl="0"/>
            <a:r>
              <a:rPr lang="mk-MK" sz="2200" b="1" dirty="0" smtClean="0">
                <a:latin typeface="Calibri" pitchFamily="34" charset="0"/>
                <a:cs typeface="Calibri" pitchFamily="34" charset="0"/>
              </a:rPr>
              <a:t>Водната  ерозија   е доминантен </a:t>
            </a:r>
            <a:r>
              <a:rPr lang="mk-MK" sz="2200" b="1" dirty="0">
                <a:latin typeface="Calibri" pitchFamily="34" charset="0"/>
                <a:cs typeface="Calibri" pitchFamily="34" charset="0"/>
              </a:rPr>
              <a:t>вид на </a:t>
            </a:r>
            <a:r>
              <a:rPr lang="mk-MK" sz="2200" b="1" dirty="0" smtClean="0">
                <a:latin typeface="Calibri" pitchFamily="34" charset="0"/>
                <a:cs typeface="Calibri" pitchFamily="34" charset="0"/>
              </a:rPr>
              <a:t>деградција и неприфатливите  </a:t>
            </a:r>
            <a:r>
              <a:rPr lang="mk-MK" sz="2200" b="1" dirty="0">
                <a:latin typeface="Calibri" pitchFamily="34" charset="0"/>
                <a:cs typeface="Calibri" pitchFamily="34" charset="0"/>
              </a:rPr>
              <a:t>категории на </a:t>
            </a:r>
            <a:r>
              <a:rPr lang="mk-MK" sz="2200" b="1" dirty="0" smtClean="0">
                <a:latin typeface="Calibri" pitchFamily="34" charset="0"/>
                <a:cs typeface="Calibri" pitchFamily="34" charset="0"/>
              </a:rPr>
              <a:t> ерозија </a:t>
            </a:r>
            <a:r>
              <a:rPr lang="mk-MK" sz="2200" b="1" dirty="0">
                <a:latin typeface="Calibri" pitchFamily="34" charset="0"/>
                <a:cs typeface="Calibri" pitchFamily="34" charset="0"/>
              </a:rPr>
              <a:t>(I-III) покриваат 36,65% од вкупната државна област. </a:t>
            </a:r>
            <a:endParaRPr lang="en-US" sz="2200" b="1" dirty="0">
              <a:latin typeface="Calibri" pitchFamily="34" charset="0"/>
              <a:cs typeface="Calibri" pitchFamily="34" charset="0"/>
            </a:endParaRPr>
          </a:p>
          <a:p>
            <a:pPr lvl="0"/>
            <a:r>
              <a:rPr lang="mk-MK" sz="2200" b="1" dirty="0">
                <a:latin typeface="Calibri" pitchFamily="34" charset="0"/>
                <a:cs typeface="Calibri" pitchFamily="34" charset="0"/>
              </a:rPr>
              <a:t>Поради различни човечки активности, 9.08% од вкупно земјиштето станува непродуктивно за земјоделски, шумски и природни цели.</a:t>
            </a:r>
            <a:endParaRPr lang="en-US" sz="2200" b="1" dirty="0">
              <a:latin typeface="Calibri" pitchFamily="34" charset="0"/>
              <a:cs typeface="Calibri" pitchFamily="34" charset="0"/>
            </a:endParaRPr>
          </a:p>
          <a:p>
            <a:pPr lvl="0"/>
            <a:r>
              <a:rPr lang="mk-MK" sz="2200" b="1" dirty="0">
                <a:latin typeface="Calibri" pitchFamily="34" charset="0"/>
                <a:cs typeface="Calibri" pitchFamily="34" charset="0"/>
              </a:rPr>
              <a:t>Запечатувањето на почвата </a:t>
            </a:r>
            <a:r>
              <a:rPr lang="mk-MK" sz="2200" b="1" dirty="0" smtClean="0">
                <a:latin typeface="Calibri" pitchFamily="34" charset="0"/>
                <a:cs typeface="Calibri" pitchFamily="34" charset="0"/>
              </a:rPr>
              <a:t>  значителен проблем </a:t>
            </a:r>
          </a:p>
          <a:p>
            <a:pPr lvl="0"/>
            <a:r>
              <a:rPr lang="mk-MK" sz="2200" b="1" dirty="0" smtClean="0">
                <a:latin typeface="Calibri" pitchFamily="34" charset="0"/>
                <a:cs typeface="Calibri" pitchFamily="34" charset="0"/>
              </a:rPr>
              <a:t>Според </a:t>
            </a:r>
            <a:r>
              <a:rPr lang="mk-MK" sz="2200" b="1" dirty="0">
                <a:latin typeface="Calibri" pitchFamily="34" charset="0"/>
                <a:cs typeface="Calibri" pitchFamily="34" charset="0"/>
              </a:rPr>
              <a:t>законодавството, </a:t>
            </a:r>
            <a:r>
              <a:rPr lang="mk-MK" sz="2200" b="1" dirty="0" smtClean="0">
                <a:latin typeface="Calibri" pitchFamily="34" charset="0"/>
                <a:cs typeface="Calibri" pitchFamily="34" charset="0"/>
              </a:rPr>
              <a:t>релкултивацијата  на  копиви,каменоломи, депонии, јаловишта  </a:t>
            </a:r>
            <a:r>
              <a:rPr lang="mk-MK" sz="2200" b="1" dirty="0">
                <a:latin typeface="Calibri" pitchFamily="34" charset="0"/>
                <a:cs typeface="Calibri" pitchFamily="34" charset="0"/>
              </a:rPr>
              <a:t>е задолжително, но само дел од нив се </a:t>
            </a:r>
            <a:r>
              <a:rPr lang="mk-MK" sz="2200" b="1" dirty="0" smtClean="0">
                <a:latin typeface="Calibri" pitchFamily="34" charset="0"/>
                <a:cs typeface="Calibri" pitchFamily="34" charset="0"/>
              </a:rPr>
              <a:t>рекултивирани. Напуштените руднички депонии има насекаде</a:t>
            </a:r>
            <a:endParaRPr lang="en-US" sz="2200" b="1" dirty="0">
              <a:latin typeface="Calibri" pitchFamily="34" charset="0"/>
              <a:cs typeface="Calibri" pitchFamily="34" charset="0"/>
            </a:endParaRPr>
          </a:p>
          <a:p>
            <a:pPr lvl="0"/>
            <a:r>
              <a:rPr lang="mk-MK" sz="2200" b="1" dirty="0">
                <a:latin typeface="Calibri" pitchFamily="34" charset="0"/>
                <a:cs typeface="Calibri" pitchFamily="34" charset="0"/>
              </a:rPr>
              <a:t>Почвата како средина за животната средина се третира во рамките на Министерството за животна средина и просторно планирање (МЖСПП), каде што во рамките на Управата за животна средина постои единица за почва со ниски капацитети. </a:t>
            </a:r>
            <a:r>
              <a:rPr lang="mk-MK" sz="2200" b="1" dirty="0" smtClean="0">
                <a:latin typeface="Calibri" pitchFamily="34" charset="0"/>
                <a:cs typeface="Calibri" pitchFamily="34" charset="0"/>
              </a:rPr>
              <a:t>МЗШВ  -  </a:t>
            </a:r>
            <a:r>
              <a:rPr lang="mk-MK" sz="2200" b="1" dirty="0">
                <a:latin typeface="Calibri" pitchFamily="34" charset="0"/>
                <a:cs typeface="Calibri" pitchFamily="34" charset="0"/>
              </a:rPr>
              <a:t>земјиштето </a:t>
            </a:r>
            <a:endParaRPr lang="mk-MK" sz="2200" b="1" dirty="0" smtClean="0">
              <a:latin typeface="Calibri" pitchFamily="34" charset="0"/>
              <a:cs typeface="Calibri" pitchFamily="34" charset="0"/>
            </a:endParaRPr>
          </a:p>
          <a:p>
            <a:pPr lvl="0"/>
            <a:r>
              <a:rPr lang="mk-MK" sz="2200" b="1" dirty="0" smtClean="0">
                <a:latin typeface="Calibri" pitchFamily="34" charset="0"/>
                <a:cs typeface="Calibri" pitchFamily="34" charset="0"/>
              </a:rPr>
              <a:t>Не </a:t>
            </a:r>
            <a:r>
              <a:rPr lang="mk-MK" sz="2200" b="1" dirty="0">
                <a:latin typeface="Calibri" pitchFamily="34" charset="0"/>
                <a:cs typeface="Calibri" pitchFamily="34" charset="0"/>
              </a:rPr>
              <a:t>постои посебен закон за почвата, а делови од оваа материја се третираат во различни закони. Почвата е класично меѓусекторско прашање</a:t>
            </a:r>
            <a:endParaRPr lang="en-US" sz="2200" b="1" dirty="0">
              <a:latin typeface="Calibri" pitchFamily="34" charset="0"/>
              <a:cs typeface="Calibri" pitchFamily="34" charset="0"/>
            </a:endParaRPr>
          </a:p>
          <a:p>
            <a:pPr lvl="0"/>
            <a:r>
              <a:rPr lang="mk-MK" sz="2200" b="1" dirty="0">
                <a:latin typeface="Calibri" pitchFamily="34" charset="0"/>
                <a:cs typeface="Calibri" pitchFamily="34" charset="0"/>
              </a:rPr>
              <a:t>Досега постојат различни сродни национални документи, меѓутоа најрелевантните се Националниот акционен план за борба против деградација на земјиштето и опустинувањето, кој </a:t>
            </a:r>
            <a:r>
              <a:rPr lang="mk-MK" sz="2200" b="1" dirty="0" smtClean="0">
                <a:latin typeface="Calibri" pitchFamily="34" charset="0"/>
                <a:cs typeface="Calibri" pitchFamily="34" charset="0"/>
              </a:rPr>
              <a:t>е </a:t>
            </a:r>
            <a:r>
              <a:rPr lang="mk-MK" sz="2200" b="1" dirty="0">
                <a:latin typeface="Calibri" pitchFamily="34" charset="0"/>
                <a:cs typeface="Calibri" pitchFamily="34" charset="0"/>
              </a:rPr>
              <a:t>во </a:t>
            </a:r>
            <a:r>
              <a:rPr lang="mk-MK" sz="2200" b="1" dirty="0" smtClean="0">
                <a:latin typeface="Calibri" pitchFamily="34" charset="0"/>
                <a:cs typeface="Calibri" pitchFamily="34" charset="0"/>
              </a:rPr>
              <a:t>завршна фаза како и Националниот извештај за Неутрализација на деградацијана на 3емјишѕтео.</a:t>
            </a:r>
            <a:endParaRPr lang="en-US" sz="2200" b="1" dirty="0">
              <a:latin typeface="Calibri" pitchFamily="34" charset="0"/>
              <a:cs typeface="Calibri" pitchFamily="34" charset="0"/>
            </a:endParaRPr>
          </a:p>
          <a:p>
            <a:pPr lvl="0"/>
            <a:r>
              <a:rPr lang="mk-MK" sz="2200" b="1" dirty="0" smtClean="0">
                <a:latin typeface="Calibri" pitchFamily="34" charset="0"/>
                <a:cs typeface="Calibri" pitchFamily="34" charset="0"/>
              </a:rPr>
              <a:t>.</a:t>
            </a:r>
            <a:endParaRPr lang="en-US" sz="2200" b="1" dirty="0">
              <a:latin typeface="Calibri" pitchFamily="34" charset="0"/>
              <a:cs typeface="Calibri" pitchFamily="34" charset="0"/>
            </a:endParaRPr>
          </a:p>
          <a:p>
            <a:endParaRPr lang="en-US" sz="2200" b="1" dirty="0">
              <a:latin typeface="Calibri" pitchFamily="34" charset="0"/>
              <a:cs typeface="Calibri" pitchFamily="34" charset="0"/>
            </a:endParaRPr>
          </a:p>
        </p:txBody>
      </p:sp>
    </p:spTree>
    <p:extLst>
      <p:ext uri="{BB962C8B-B14F-4D97-AF65-F5344CB8AC3E}">
        <p14:creationId xmlns:p14="http://schemas.microsoft.com/office/powerpoint/2010/main" xmlns="" val="28725616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5422006"/>
            <a:ext cx="3734873" cy="1184855"/>
          </a:xfrm>
        </p:spPr>
        <p:txBody>
          <a:bodyPr>
            <a:normAutofit fontScale="77500" lnSpcReduction="20000"/>
          </a:bodyPr>
          <a:lstStyle/>
          <a:p>
            <a:pPr algn="ctr"/>
            <a:r>
              <a:rPr lang="mk-MK" b="1" dirty="0" smtClean="0">
                <a:solidFill>
                  <a:srgbClr val="FFFF00"/>
                </a:solidFill>
              </a:rPr>
              <a:t>А за шуми </a:t>
            </a:r>
            <a:r>
              <a:rPr lang="en-US" b="1" dirty="0" smtClean="0">
                <a:solidFill>
                  <a:srgbClr val="FFFF00"/>
                </a:solidFill>
              </a:rPr>
              <a:t>MAKFIS </a:t>
            </a:r>
            <a:r>
              <a:rPr lang="mk-MK" b="1" dirty="0" smtClean="0">
                <a:solidFill>
                  <a:srgbClr val="FFFF00"/>
                </a:solidFill>
              </a:rPr>
              <a:t>!!!</a:t>
            </a:r>
          </a:p>
          <a:p>
            <a:pPr algn="ctr"/>
            <a:endParaRPr lang="mk-MK" b="1" dirty="0">
              <a:solidFill>
                <a:srgbClr val="FFFF00"/>
              </a:solidFill>
            </a:endParaRPr>
          </a:p>
          <a:p>
            <a:pPr algn="ctr"/>
            <a:r>
              <a:rPr lang="mk-MK" b="1" dirty="0" smtClean="0">
                <a:solidFill>
                  <a:srgbClr val="FFFF00"/>
                </a:solidFill>
              </a:rPr>
              <a:t>До 2019 – Закон за НИГПП</a:t>
            </a:r>
          </a:p>
          <a:p>
            <a:pPr algn="ctr"/>
            <a:endParaRPr lang="mk-MK" b="1" dirty="0" smtClean="0">
              <a:solidFill>
                <a:srgbClr val="FFFF00"/>
              </a:solidFill>
            </a:endParaRP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5910"/>
            <a:ext cx="9659155" cy="43324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734873" y="2915418"/>
            <a:ext cx="8686398" cy="39425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821828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itle 1"/>
          <p:cNvSpPr>
            <a:spLocks noGrp="1"/>
          </p:cNvSpPr>
          <p:nvPr>
            <p:ph idx="1"/>
          </p:nvPr>
        </p:nvSpPr>
        <p:spPr>
          <a:xfrm>
            <a:off x="942579" y="3313230"/>
            <a:ext cx="10233800" cy="4351338"/>
          </a:xfrm>
        </p:spPr>
        <p:txBody>
          <a:bodyPr>
            <a:noAutofit/>
          </a:bodyPr>
          <a:lstStyle/>
          <a:p>
            <a:pPr lvl="0" algn="ctr"/>
            <a:r>
              <a:rPr lang="mk-MK" sz="4000" b="1" dirty="0">
                <a:solidFill>
                  <a:srgbClr val="FFFF00"/>
                </a:solidFill>
              </a:rPr>
              <a:t>Преглед на политиките на ЕУ за управување </a:t>
            </a:r>
            <a:r>
              <a:rPr lang="mk-MK" sz="4000" b="1" dirty="0" smtClean="0">
                <a:solidFill>
                  <a:srgbClr val="FFFF00"/>
                </a:solidFill>
              </a:rPr>
              <a:t>со природни  ресурси</a:t>
            </a:r>
            <a:r>
              <a:rPr lang="en-US" sz="4000" b="1" dirty="0" smtClean="0">
                <a:solidFill>
                  <a:srgbClr val="FFFF00"/>
                </a:solidFill>
              </a:rPr>
              <a:t>:</a:t>
            </a:r>
          </a:p>
          <a:p>
            <a:pPr marL="0" lvl="0" indent="0" algn="ctr">
              <a:buNone/>
            </a:pPr>
            <a:r>
              <a:rPr lang="mk-MK" sz="4000" b="1" dirty="0" smtClean="0">
                <a:solidFill>
                  <a:srgbClr val="FFFF00"/>
                </a:solidFill>
              </a:rPr>
              <a:t>шуми , </a:t>
            </a:r>
            <a:r>
              <a:rPr lang="mk-MK" sz="4000" b="1" dirty="0">
                <a:solidFill>
                  <a:srgbClr val="FFFF00"/>
                </a:solidFill>
              </a:rPr>
              <a:t>вода и почви </a:t>
            </a:r>
            <a:r>
              <a:rPr lang="en-US" sz="4000" b="1" dirty="0">
                <a:solidFill>
                  <a:srgbClr val="FFFF00"/>
                </a:solidFill>
              </a:rPr>
              <a:t/>
            </a:r>
            <a:br>
              <a:rPr lang="en-US" sz="4000" b="1" dirty="0">
                <a:solidFill>
                  <a:srgbClr val="FFFF00"/>
                </a:solidFill>
              </a:rPr>
            </a:br>
            <a:endParaRPr lang="en-US" sz="4000" dirty="0">
              <a:solidFill>
                <a:srgbClr val="FFFF00"/>
              </a:solidFill>
            </a:endParaRPr>
          </a:p>
        </p:txBody>
      </p:sp>
      <p:pic>
        <p:nvPicPr>
          <p:cNvPr id="2050" name="Picture 2" descr="Image result for EU policy"/>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3542968" cy="2578142"/>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Image result for natural resource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65826" y="0"/>
            <a:ext cx="4126173" cy="27669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375907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080383" cy="6709893"/>
          </a:xfrm>
        </p:spPr>
        <p:txBody>
          <a:bodyPr>
            <a:noAutofit/>
          </a:bodyPr>
          <a:lstStyle/>
          <a:p>
            <a:pPr marL="0" indent="0">
              <a:buNone/>
            </a:pPr>
            <a:r>
              <a:rPr lang="mk-MK" sz="2400" b="1" i="1" dirty="0" smtClean="0">
                <a:solidFill>
                  <a:srgbClr val="FFFF00"/>
                </a:solidFill>
                <a:latin typeface="Calibri" pitchFamily="34" charset="0"/>
                <a:cs typeface="Calibri" pitchFamily="34" charset="0"/>
              </a:rPr>
              <a:t>Земјоделство </a:t>
            </a:r>
            <a:r>
              <a:rPr lang="mk-MK" sz="2400" b="1" i="1" dirty="0">
                <a:solidFill>
                  <a:srgbClr val="FFFF00"/>
                </a:solidFill>
                <a:latin typeface="Calibri" pitchFamily="34" charset="0"/>
                <a:cs typeface="Calibri" pitchFamily="34" charset="0"/>
              </a:rPr>
              <a:t>и рурален развој / </a:t>
            </a:r>
            <a:r>
              <a:rPr lang="mk-MK" sz="2400" b="1" i="1" dirty="0" smtClean="0">
                <a:solidFill>
                  <a:srgbClr val="FFFF00"/>
                </a:solidFill>
                <a:latin typeface="Calibri" pitchFamily="34" charset="0"/>
                <a:cs typeface="Calibri" pitchFamily="34" charset="0"/>
              </a:rPr>
              <a:t>IPARD – 3 </a:t>
            </a:r>
            <a:r>
              <a:rPr lang="mk-MK" sz="2400" dirty="0" smtClean="0">
                <a:solidFill>
                  <a:srgbClr val="FFFF00"/>
                </a:solidFill>
                <a:latin typeface="Calibri" pitchFamily="34" charset="0"/>
                <a:cs typeface="Calibri" pitchFamily="34" charset="0"/>
              </a:rPr>
              <a:t> </a:t>
            </a:r>
            <a:r>
              <a:rPr lang="mk-MK" sz="2400" dirty="0">
                <a:solidFill>
                  <a:srgbClr val="FFFF00"/>
                </a:solidFill>
                <a:latin typeface="Calibri" pitchFamily="34" charset="0"/>
                <a:cs typeface="Calibri" pitchFamily="34" charset="0"/>
              </a:rPr>
              <a:t>долгорочни цели: </a:t>
            </a:r>
            <a:r>
              <a:rPr lang="mk-MK" sz="2400" dirty="0" smtClean="0">
                <a:solidFill>
                  <a:srgbClr val="FFFF00"/>
                </a:solidFill>
                <a:latin typeface="Calibri" pitchFamily="34" charset="0"/>
                <a:cs typeface="Calibri" pitchFamily="34" charset="0"/>
              </a:rPr>
              <a:t> климатските </a:t>
            </a:r>
            <a:r>
              <a:rPr lang="mk-MK" sz="2400" dirty="0">
                <a:solidFill>
                  <a:srgbClr val="FFFF00"/>
                </a:solidFill>
                <a:latin typeface="Calibri" pitchFamily="34" charset="0"/>
                <a:cs typeface="Calibri" pitchFamily="34" charset="0"/>
              </a:rPr>
              <a:t>активности, </a:t>
            </a:r>
            <a:r>
              <a:rPr lang="mk-MK" sz="2400" dirty="0" smtClean="0">
                <a:solidFill>
                  <a:srgbClr val="FFFF00"/>
                </a:solidFill>
                <a:latin typeface="Calibri" pitchFamily="34" charset="0"/>
                <a:cs typeface="Calibri" pitchFamily="34" charset="0"/>
              </a:rPr>
              <a:t> избалансиран </a:t>
            </a:r>
            <a:r>
              <a:rPr lang="mk-MK" sz="2400" dirty="0">
                <a:solidFill>
                  <a:srgbClr val="FFFF00"/>
                </a:solidFill>
                <a:latin typeface="Calibri" pitchFamily="34" charset="0"/>
                <a:cs typeface="Calibri" pitchFamily="34" charset="0"/>
              </a:rPr>
              <a:t>територијален развој и </a:t>
            </a:r>
            <a:r>
              <a:rPr lang="mk-MK" sz="2400" dirty="0" smtClean="0">
                <a:solidFill>
                  <a:srgbClr val="FFFF00"/>
                </a:solidFill>
                <a:latin typeface="Calibri" pitchFamily="34" charset="0"/>
                <a:cs typeface="Calibri" pitchFamily="34" charset="0"/>
              </a:rPr>
              <a:t>остварливо </a:t>
            </a:r>
            <a:r>
              <a:rPr lang="mk-MK" sz="2400" dirty="0">
                <a:solidFill>
                  <a:srgbClr val="FFFF00"/>
                </a:solidFill>
                <a:latin typeface="Calibri" pitchFamily="34" charset="0"/>
                <a:cs typeface="Calibri" pitchFamily="34" charset="0"/>
              </a:rPr>
              <a:t>производство на храна</a:t>
            </a:r>
            <a:r>
              <a:rPr lang="mk-MK" sz="2400" dirty="0" smtClean="0">
                <a:solidFill>
                  <a:srgbClr val="FFFF00"/>
                </a:solidFill>
                <a:latin typeface="Calibri" pitchFamily="34" charset="0"/>
                <a:cs typeface="Calibri" pitchFamily="34" charset="0"/>
              </a:rPr>
              <a:t>. </a:t>
            </a:r>
          </a:p>
          <a:p>
            <a:r>
              <a:rPr lang="mk-MK" sz="2400" dirty="0" smtClean="0">
                <a:latin typeface="Calibri" pitchFamily="34" charset="0"/>
                <a:cs typeface="Calibri" pitchFamily="34" charset="0"/>
              </a:rPr>
              <a:t>2 столба  -  Столб </a:t>
            </a:r>
            <a:r>
              <a:rPr lang="mk-MK" sz="2400" dirty="0">
                <a:latin typeface="Calibri" pitchFamily="34" charset="0"/>
                <a:cs typeface="Calibri" pitchFamily="34" charset="0"/>
              </a:rPr>
              <a:t>1, "Мерки за поддршка на пазарот и приходите" и Столб 2, "Рурален развој". Вториот столб главно дава директни средства за </a:t>
            </a:r>
            <a:r>
              <a:rPr lang="mk-MK" sz="2400" dirty="0" smtClean="0">
                <a:latin typeface="Calibri" pitchFamily="34" charset="0"/>
                <a:cs typeface="Calibri" pitchFamily="34" charset="0"/>
              </a:rPr>
              <a:t>шумите. </a:t>
            </a:r>
          </a:p>
          <a:p>
            <a:r>
              <a:rPr lang="mk-MK" sz="2400" dirty="0" smtClean="0">
                <a:latin typeface="Calibri" pitchFamily="34" charset="0"/>
                <a:cs typeface="Calibri" pitchFamily="34" charset="0"/>
              </a:rPr>
              <a:t>Два </a:t>
            </a:r>
            <a:r>
              <a:rPr lang="mk-MK" sz="2400" dirty="0">
                <a:latin typeface="Calibri" pitchFamily="34" charset="0"/>
                <a:cs typeface="Calibri" pitchFamily="34" charset="0"/>
              </a:rPr>
              <a:t>вида интервенции: директни плаќања и пазарни мерки. Директните плаќања (70% од вкупната буџетска потрошувачка) имаат за цел директно да придонесат за приходот на </a:t>
            </a:r>
            <a:r>
              <a:rPr lang="mk-MK" sz="2400" dirty="0" smtClean="0">
                <a:latin typeface="Calibri" pitchFamily="34" charset="0"/>
                <a:cs typeface="Calibri" pitchFamily="34" charset="0"/>
              </a:rPr>
              <a:t>фармата., а 30</a:t>
            </a:r>
            <a:r>
              <a:rPr lang="mk-MK" sz="2400" dirty="0">
                <a:latin typeface="Calibri" pitchFamily="34" charset="0"/>
                <a:cs typeface="Calibri" pitchFamily="34" charset="0"/>
              </a:rPr>
              <a:t>% од </a:t>
            </a:r>
            <a:r>
              <a:rPr lang="mk-MK" sz="2400" dirty="0" smtClean="0">
                <a:latin typeface="Calibri" pitchFamily="34" charset="0"/>
                <a:cs typeface="Calibri" pitchFamily="34" charset="0"/>
              </a:rPr>
              <a:t>на трошоци  за подобрување на  животната средина  </a:t>
            </a:r>
            <a:r>
              <a:rPr lang="mk-MK" sz="2400" dirty="0">
                <a:solidFill>
                  <a:srgbClr val="FFFF00"/>
                </a:solidFill>
                <a:latin typeface="Calibri" pitchFamily="34" charset="0"/>
                <a:cs typeface="Calibri" pitchFamily="34" charset="0"/>
              </a:rPr>
              <a:t>Финансирањето се нуди во врска со шест приоритетни области меѓу кои следните две се најрелевантни за шумите: </a:t>
            </a:r>
            <a:r>
              <a:rPr lang="mk-MK" sz="2400" b="1" dirty="0">
                <a:solidFill>
                  <a:srgbClr val="FFFF00"/>
                </a:solidFill>
                <a:latin typeface="Calibri" pitchFamily="34" charset="0"/>
                <a:cs typeface="Calibri" pitchFamily="34" charset="0"/>
              </a:rPr>
              <a:t>приоритет 2</a:t>
            </a:r>
            <a:r>
              <a:rPr lang="mk-MK" sz="2400" dirty="0">
                <a:solidFill>
                  <a:srgbClr val="FFFF00"/>
                </a:solidFill>
                <a:latin typeface="Calibri" pitchFamily="34" charset="0"/>
                <a:cs typeface="Calibri" pitchFamily="34" charset="0"/>
              </a:rPr>
              <a:t> - подобрување на одржливоста и конкурентноста на сите видови земјоделство и промовирање на иновативни технологии за земјоделство и одржливо стопанисување со шумите; и </a:t>
            </a:r>
            <a:r>
              <a:rPr lang="mk-MK" sz="2400" b="1" dirty="0">
                <a:solidFill>
                  <a:srgbClr val="FFFF00"/>
                </a:solidFill>
                <a:latin typeface="Calibri" pitchFamily="34" charset="0"/>
                <a:cs typeface="Calibri" pitchFamily="34" charset="0"/>
              </a:rPr>
              <a:t>приоритет </a:t>
            </a:r>
            <a:r>
              <a:rPr lang="mk-MK" sz="2400" b="1" dirty="0" smtClean="0">
                <a:solidFill>
                  <a:srgbClr val="FFFF00"/>
                </a:solidFill>
                <a:latin typeface="Calibri" pitchFamily="34" charset="0"/>
                <a:cs typeface="Calibri" pitchFamily="34" charset="0"/>
              </a:rPr>
              <a:t>4- </a:t>
            </a:r>
            <a:r>
              <a:rPr lang="mk-MK" sz="2400" dirty="0" smtClean="0">
                <a:solidFill>
                  <a:srgbClr val="FFFF00"/>
                </a:solidFill>
                <a:latin typeface="Calibri" pitchFamily="34" charset="0"/>
                <a:cs typeface="Calibri" pitchFamily="34" charset="0"/>
              </a:rPr>
              <a:t> </a:t>
            </a:r>
            <a:r>
              <a:rPr lang="mk-MK" sz="2400" dirty="0">
                <a:solidFill>
                  <a:srgbClr val="FFFF00"/>
                </a:solidFill>
                <a:latin typeface="Calibri" pitchFamily="34" charset="0"/>
                <a:cs typeface="Calibri" pitchFamily="34" charset="0"/>
              </a:rPr>
              <a:t>обновување, зачувување и подобрување на екосистемите поврзани со земјоделството и шумарството). </a:t>
            </a:r>
            <a:endParaRPr lang="mk-MK" sz="2400" dirty="0" smtClean="0">
              <a:solidFill>
                <a:srgbClr val="FFFF00"/>
              </a:solidFill>
              <a:latin typeface="Calibri" pitchFamily="34" charset="0"/>
              <a:cs typeface="Calibri" pitchFamily="34" charset="0"/>
            </a:endParaRPr>
          </a:p>
          <a:p>
            <a:r>
              <a:rPr lang="mk-MK" sz="2400" dirty="0">
                <a:latin typeface="Calibri" pitchFamily="34" charset="0"/>
                <a:cs typeface="Calibri" pitchFamily="34" charset="0"/>
              </a:rPr>
              <a:t>Од земјите се бара да развијат сопствени програми за рурален развој каде приоритетните мерки треба да бидат избрани и прикажани. Во однос на вториот </a:t>
            </a:r>
            <a:r>
              <a:rPr lang="mk-MK" sz="2400" dirty="0" smtClean="0">
                <a:latin typeface="Calibri" pitchFamily="34" charset="0"/>
                <a:cs typeface="Calibri" pitchFamily="34" charset="0"/>
              </a:rPr>
              <a:t>столб, </a:t>
            </a:r>
            <a:r>
              <a:rPr lang="mk-MK" sz="2400" dirty="0">
                <a:latin typeface="Calibri" pitchFamily="34" charset="0"/>
                <a:cs typeface="Calibri" pitchFamily="34" charset="0"/>
              </a:rPr>
              <a:t>сите програми за рурален развој се законски обврзани да трошат 30% од средствата за аспекти на животната средина и климатските промени. </a:t>
            </a:r>
            <a:r>
              <a:rPr lang="mk-MK" sz="2400" dirty="0" smtClean="0">
                <a:latin typeface="Calibri" pitchFamily="34" charset="0"/>
                <a:cs typeface="Calibri" pitchFamily="34" charset="0"/>
              </a:rPr>
              <a:t> Ова </a:t>
            </a:r>
            <a:r>
              <a:rPr lang="mk-MK" sz="2400" dirty="0">
                <a:latin typeface="Calibri" pitchFamily="34" charset="0"/>
                <a:cs typeface="Calibri" pitchFamily="34" charset="0"/>
              </a:rPr>
              <a:t>е важно за шумите, бидејќи се однесува на пр. директно на шумарските мерки, областите на природни ограничувања и директивите за птици и хабитати (Natura 2000).</a:t>
            </a:r>
            <a:endParaRPr lang="en-US" sz="2400" dirty="0">
              <a:solidFill>
                <a:srgbClr val="FFFF00"/>
              </a:solidFill>
              <a:latin typeface="Calibri" pitchFamily="34" charset="0"/>
              <a:cs typeface="Calibri" pitchFamily="34" charset="0"/>
            </a:endParaRPr>
          </a:p>
          <a:p>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4191275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46" y="180304"/>
            <a:ext cx="11925837" cy="6581103"/>
          </a:xfrm>
        </p:spPr>
        <p:txBody>
          <a:bodyPr>
            <a:normAutofit lnSpcReduction="10000"/>
          </a:bodyPr>
          <a:lstStyle/>
          <a:p>
            <a:r>
              <a:rPr lang="mk-MK" b="1" dirty="0" smtClean="0">
                <a:solidFill>
                  <a:srgbClr val="FFFF00"/>
                </a:solidFill>
                <a:latin typeface="Calibri" pitchFamily="34" charset="0"/>
                <a:cs typeface="Calibri" pitchFamily="34" charset="0"/>
              </a:rPr>
              <a:t>Стратегијата </a:t>
            </a:r>
            <a:r>
              <a:rPr lang="mk-MK" b="1" dirty="0">
                <a:solidFill>
                  <a:srgbClr val="FFFF00"/>
                </a:solidFill>
                <a:latin typeface="Calibri" pitchFamily="34" charset="0"/>
                <a:cs typeface="Calibri" pitchFamily="34" charset="0"/>
              </a:rPr>
              <a:t>за шумите на ЕУ, </a:t>
            </a:r>
            <a:r>
              <a:rPr lang="mk-MK" dirty="0" smtClean="0">
                <a:latin typeface="Calibri" pitchFamily="34" charset="0"/>
                <a:cs typeface="Calibri" pitchFamily="34" charset="0"/>
              </a:rPr>
              <a:t>е објавена </a:t>
            </a:r>
            <a:r>
              <a:rPr lang="mk-MK" dirty="0">
                <a:latin typeface="Calibri" pitchFamily="34" charset="0"/>
                <a:cs typeface="Calibri" pitchFamily="34" charset="0"/>
              </a:rPr>
              <a:t>во 2013 година. Оваа стратегија има осум приоритетни области: </a:t>
            </a:r>
            <a:endParaRPr lang="en-US" dirty="0">
              <a:latin typeface="Calibri" pitchFamily="34" charset="0"/>
              <a:cs typeface="Calibri" pitchFamily="34" charset="0"/>
            </a:endParaRPr>
          </a:p>
          <a:p>
            <a:pPr lvl="1"/>
            <a:r>
              <a:rPr lang="en-US" dirty="0" err="1">
                <a:latin typeface="Calibri" pitchFamily="34" charset="0"/>
                <a:cs typeface="Calibri" pitchFamily="34" charset="0"/>
              </a:rPr>
              <a:t>Поддршка</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нашите</a:t>
            </a:r>
            <a:r>
              <a:rPr lang="en-US" dirty="0">
                <a:latin typeface="Calibri" pitchFamily="34" charset="0"/>
                <a:cs typeface="Calibri" pitchFamily="34" charset="0"/>
              </a:rPr>
              <a:t> </a:t>
            </a:r>
            <a:r>
              <a:rPr lang="en-US" dirty="0" err="1">
                <a:latin typeface="Calibri" pitchFamily="34" charset="0"/>
                <a:cs typeface="Calibri" pitchFamily="34" charset="0"/>
              </a:rPr>
              <a:t>рурални</a:t>
            </a:r>
            <a:r>
              <a:rPr lang="en-US" dirty="0">
                <a:latin typeface="Calibri" pitchFamily="34" charset="0"/>
                <a:cs typeface="Calibri" pitchFamily="34" charset="0"/>
              </a:rPr>
              <a:t> и </a:t>
            </a:r>
            <a:r>
              <a:rPr lang="en-US" dirty="0" err="1">
                <a:latin typeface="Calibri" pitchFamily="34" charset="0"/>
                <a:cs typeface="Calibri" pitchFamily="34" charset="0"/>
              </a:rPr>
              <a:t>урбани</a:t>
            </a:r>
            <a:r>
              <a:rPr lang="en-US" dirty="0">
                <a:latin typeface="Calibri" pitchFamily="34" charset="0"/>
                <a:cs typeface="Calibri" pitchFamily="34" charset="0"/>
              </a:rPr>
              <a:t> </a:t>
            </a:r>
            <a:r>
              <a:rPr lang="en-US" dirty="0" err="1">
                <a:latin typeface="Calibri" pitchFamily="34" charset="0"/>
                <a:cs typeface="Calibri" pitchFamily="34" charset="0"/>
              </a:rPr>
              <a:t>заедници</a:t>
            </a:r>
            <a:r>
              <a:rPr lang="en-US" dirty="0">
                <a:latin typeface="Calibri" pitchFamily="34" charset="0"/>
                <a:cs typeface="Calibri" pitchFamily="34" charset="0"/>
              </a:rPr>
              <a:t>.</a:t>
            </a:r>
          </a:p>
          <a:p>
            <a:pPr lvl="1"/>
            <a:r>
              <a:rPr lang="en-US" dirty="0" err="1">
                <a:latin typeface="Calibri" pitchFamily="34" charset="0"/>
                <a:cs typeface="Calibri" pitchFamily="34" charset="0"/>
              </a:rPr>
              <a:t>Поттикнување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конкурентноста</a:t>
            </a:r>
            <a:r>
              <a:rPr lang="en-US" dirty="0">
                <a:latin typeface="Calibri" pitchFamily="34" charset="0"/>
                <a:cs typeface="Calibri" pitchFamily="34" charset="0"/>
              </a:rPr>
              <a:t> и </a:t>
            </a:r>
            <a:r>
              <a:rPr lang="en-US" dirty="0" err="1">
                <a:latin typeface="Calibri" pitchFamily="34" charset="0"/>
                <a:cs typeface="Calibri" pitchFamily="34" charset="0"/>
              </a:rPr>
              <a:t>одржливоста</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индустриите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ЕУ </a:t>
            </a:r>
            <a:r>
              <a:rPr lang="en-US" dirty="0" err="1">
                <a:latin typeface="Calibri" pitchFamily="34" charset="0"/>
                <a:cs typeface="Calibri" pitchFamily="34" charset="0"/>
              </a:rPr>
              <a:t>базирани</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шуми</a:t>
            </a:r>
            <a:r>
              <a:rPr lang="en-US" dirty="0">
                <a:latin typeface="Calibri" pitchFamily="34" charset="0"/>
                <a:cs typeface="Calibri" pitchFamily="34" charset="0"/>
              </a:rPr>
              <a:t>, </a:t>
            </a:r>
            <a:r>
              <a:rPr lang="en-US" dirty="0" err="1">
                <a:latin typeface="Calibri" pitchFamily="34" charset="0"/>
                <a:cs typeface="Calibri" pitchFamily="34" charset="0"/>
              </a:rPr>
              <a:t>био-енергија</a:t>
            </a:r>
            <a:r>
              <a:rPr lang="en-US" dirty="0">
                <a:latin typeface="Calibri" pitchFamily="34" charset="0"/>
                <a:cs typeface="Calibri" pitchFamily="34" charset="0"/>
              </a:rPr>
              <a:t> и </a:t>
            </a:r>
            <a:r>
              <a:rPr lang="en-US" dirty="0" err="1">
                <a:latin typeface="Calibri" pitchFamily="34" charset="0"/>
                <a:cs typeface="Calibri" pitchFamily="34" charset="0"/>
              </a:rPr>
              <a:t>пошироката</a:t>
            </a:r>
            <a:r>
              <a:rPr lang="en-US" dirty="0">
                <a:latin typeface="Calibri" pitchFamily="34" charset="0"/>
                <a:cs typeface="Calibri" pitchFamily="34" charset="0"/>
              </a:rPr>
              <a:t> </a:t>
            </a:r>
            <a:r>
              <a:rPr lang="en-US" dirty="0" err="1">
                <a:latin typeface="Calibri" pitchFamily="34" charset="0"/>
                <a:cs typeface="Calibri" pitchFamily="34" charset="0"/>
              </a:rPr>
              <a:t>зелена</a:t>
            </a:r>
            <a:r>
              <a:rPr lang="en-US" dirty="0">
                <a:latin typeface="Calibri" pitchFamily="34" charset="0"/>
                <a:cs typeface="Calibri" pitchFamily="34" charset="0"/>
              </a:rPr>
              <a:t> </a:t>
            </a:r>
            <a:r>
              <a:rPr lang="en-US" dirty="0" err="1">
                <a:latin typeface="Calibri" pitchFamily="34" charset="0"/>
                <a:cs typeface="Calibri" pitchFamily="34" charset="0"/>
              </a:rPr>
              <a:t>економија</a:t>
            </a:r>
            <a:r>
              <a:rPr lang="en-US" dirty="0">
                <a:latin typeface="Calibri" pitchFamily="34" charset="0"/>
                <a:cs typeface="Calibri" pitchFamily="34" charset="0"/>
              </a:rPr>
              <a:t>.</a:t>
            </a:r>
          </a:p>
          <a:p>
            <a:pPr lvl="1"/>
            <a:r>
              <a:rPr lang="en-US" dirty="0" err="1">
                <a:latin typeface="Calibri" pitchFamily="34" charset="0"/>
                <a:cs typeface="Calibri" pitchFamily="34" charset="0"/>
              </a:rPr>
              <a:t>Шумите</a:t>
            </a:r>
            <a:r>
              <a:rPr lang="en-US" dirty="0">
                <a:latin typeface="Calibri" pitchFamily="34" charset="0"/>
                <a:cs typeface="Calibri" pitchFamily="34" charset="0"/>
              </a:rPr>
              <a:t> </a:t>
            </a:r>
            <a:r>
              <a:rPr lang="en-US" dirty="0" err="1">
                <a:latin typeface="Calibri" pitchFamily="34" charset="0"/>
                <a:cs typeface="Calibri" pitchFamily="34" charset="0"/>
              </a:rPr>
              <a:t>во</a:t>
            </a:r>
            <a:r>
              <a:rPr lang="en-US" dirty="0">
                <a:latin typeface="Calibri" pitchFamily="34" charset="0"/>
                <a:cs typeface="Calibri" pitchFamily="34" charset="0"/>
              </a:rPr>
              <a:t> </a:t>
            </a:r>
            <a:r>
              <a:rPr lang="en-US" dirty="0" err="1">
                <a:latin typeface="Calibri" pitchFamily="34" charset="0"/>
                <a:cs typeface="Calibri" pitchFamily="34" charset="0"/>
              </a:rPr>
              <a:t>клима</a:t>
            </a:r>
            <a:r>
              <a:rPr lang="en-US" dirty="0">
                <a:latin typeface="Calibri" pitchFamily="34" charset="0"/>
                <a:cs typeface="Calibri" pitchFamily="34" charset="0"/>
              </a:rPr>
              <a:t> </a:t>
            </a:r>
            <a:r>
              <a:rPr lang="en-US" dirty="0" err="1">
                <a:latin typeface="Calibri" pitchFamily="34" charset="0"/>
                <a:cs typeface="Calibri" pitchFamily="34" charset="0"/>
              </a:rPr>
              <a:t>која</a:t>
            </a:r>
            <a:r>
              <a:rPr lang="en-US" dirty="0">
                <a:latin typeface="Calibri" pitchFamily="34" charset="0"/>
                <a:cs typeface="Calibri" pitchFamily="34" charset="0"/>
              </a:rPr>
              <a:t> </a:t>
            </a:r>
            <a:r>
              <a:rPr lang="en-US" dirty="0" err="1">
                <a:latin typeface="Calibri" pitchFamily="34" charset="0"/>
                <a:cs typeface="Calibri" pitchFamily="34" charset="0"/>
              </a:rPr>
              <a:t>се</a:t>
            </a:r>
            <a:r>
              <a:rPr lang="en-US" dirty="0">
                <a:latin typeface="Calibri" pitchFamily="34" charset="0"/>
                <a:cs typeface="Calibri" pitchFamily="34" charset="0"/>
              </a:rPr>
              <a:t> </a:t>
            </a:r>
            <a:r>
              <a:rPr lang="en-US" dirty="0" err="1">
                <a:latin typeface="Calibri" pitchFamily="34" charset="0"/>
                <a:cs typeface="Calibri" pitchFamily="34" charset="0"/>
              </a:rPr>
              <a:t>менува</a:t>
            </a:r>
            <a:r>
              <a:rPr lang="en-US" dirty="0">
                <a:latin typeface="Calibri" pitchFamily="34" charset="0"/>
                <a:cs typeface="Calibri" pitchFamily="34" charset="0"/>
              </a:rPr>
              <a:t>.</a:t>
            </a:r>
          </a:p>
          <a:p>
            <a:pPr lvl="1"/>
            <a:r>
              <a:rPr lang="en-US" dirty="0" err="1">
                <a:latin typeface="Calibri" pitchFamily="34" charset="0"/>
                <a:cs typeface="Calibri" pitchFamily="34" charset="0"/>
              </a:rPr>
              <a:t>Заштита</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шумите</a:t>
            </a:r>
            <a:r>
              <a:rPr lang="en-US" dirty="0">
                <a:latin typeface="Calibri" pitchFamily="34" charset="0"/>
                <a:cs typeface="Calibri" pitchFamily="34" charset="0"/>
              </a:rPr>
              <a:t> и </a:t>
            </a:r>
            <a:r>
              <a:rPr lang="en-US" dirty="0" err="1">
                <a:latin typeface="Calibri" pitchFamily="34" charset="0"/>
                <a:cs typeface="Calibri" pitchFamily="34" charset="0"/>
              </a:rPr>
              <a:t>подобрување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екосистемските</a:t>
            </a:r>
            <a:r>
              <a:rPr lang="en-US" dirty="0">
                <a:latin typeface="Calibri" pitchFamily="34" charset="0"/>
                <a:cs typeface="Calibri" pitchFamily="34" charset="0"/>
              </a:rPr>
              <a:t> </a:t>
            </a:r>
            <a:r>
              <a:rPr lang="en-US" dirty="0" err="1">
                <a:latin typeface="Calibri" pitchFamily="34" charset="0"/>
                <a:cs typeface="Calibri" pitchFamily="34" charset="0"/>
              </a:rPr>
              <a:t>услуги</a:t>
            </a:r>
            <a:r>
              <a:rPr lang="en-US" dirty="0">
                <a:latin typeface="Calibri" pitchFamily="34" charset="0"/>
                <a:cs typeface="Calibri" pitchFamily="34" charset="0"/>
              </a:rPr>
              <a:t>. </a:t>
            </a:r>
            <a:r>
              <a:rPr lang="en-US" dirty="0" err="1">
                <a:latin typeface="Calibri" pitchFamily="34" charset="0"/>
                <a:cs typeface="Calibri" pitchFamily="34" charset="0"/>
              </a:rPr>
              <a:t>Подобрување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базата</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знаење</a:t>
            </a:r>
            <a:endParaRPr lang="en-US" dirty="0">
              <a:latin typeface="Calibri" pitchFamily="34" charset="0"/>
              <a:cs typeface="Calibri" pitchFamily="34" charset="0"/>
            </a:endParaRPr>
          </a:p>
          <a:p>
            <a:pPr lvl="1"/>
            <a:r>
              <a:rPr lang="en-US" dirty="0" err="1">
                <a:latin typeface="Calibri" pitchFamily="34" charset="0"/>
                <a:cs typeface="Calibri" pitchFamily="34" charset="0"/>
              </a:rPr>
              <a:t>Какви</a:t>
            </a:r>
            <a:r>
              <a:rPr lang="en-US" dirty="0">
                <a:latin typeface="Calibri" pitchFamily="34" charset="0"/>
                <a:cs typeface="Calibri" pitchFamily="34" charset="0"/>
              </a:rPr>
              <a:t> </a:t>
            </a:r>
            <a:r>
              <a:rPr lang="en-US" dirty="0" err="1">
                <a:latin typeface="Calibri" pitchFamily="34" charset="0"/>
                <a:cs typeface="Calibri" pitchFamily="34" charset="0"/>
              </a:rPr>
              <a:t>шуми</a:t>
            </a:r>
            <a:r>
              <a:rPr lang="en-US" dirty="0">
                <a:latin typeface="Calibri" pitchFamily="34" charset="0"/>
                <a:cs typeface="Calibri" pitchFamily="34" charset="0"/>
              </a:rPr>
              <a:t> </a:t>
            </a:r>
            <a:r>
              <a:rPr lang="en-US" dirty="0" err="1">
                <a:latin typeface="Calibri" pitchFamily="34" charset="0"/>
                <a:cs typeface="Calibri" pitchFamily="34" charset="0"/>
              </a:rPr>
              <a:t>имаме</a:t>
            </a:r>
            <a:r>
              <a:rPr lang="en-US" dirty="0">
                <a:latin typeface="Calibri" pitchFamily="34" charset="0"/>
                <a:cs typeface="Calibri" pitchFamily="34" charset="0"/>
              </a:rPr>
              <a:t> и </a:t>
            </a:r>
            <a:r>
              <a:rPr lang="en-US" dirty="0" err="1">
                <a:latin typeface="Calibri" pitchFamily="34" charset="0"/>
                <a:cs typeface="Calibri" pitchFamily="34" charset="0"/>
              </a:rPr>
              <a:t>како</a:t>
            </a:r>
            <a:r>
              <a:rPr lang="en-US" dirty="0">
                <a:latin typeface="Calibri" pitchFamily="34" charset="0"/>
                <a:cs typeface="Calibri" pitchFamily="34" charset="0"/>
              </a:rPr>
              <a:t> </a:t>
            </a:r>
            <a:r>
              <a:rPr lang="en-US" dirty="0" err="1">
                <a:latin typeface="Calibri" pitchFamily="34" charset="0"/>
                <a:cs typeface="Calibri" pitchFamily="34" charset="0"/>
              </a:rPr>
              <a:t>се</a:t>
            </a:r>
            <a:r>
              <a:rPr lang="en-US" dirty="0">
                <a:latin typeface="Calibri" pitchFamily="34" charset="0"/>
                <a:cs typeface="Calibri" pitchFamily="34" charset="0"/>
              </a:rPr>
              <a:t> </a:t>
            </a:r>
            <a:r>
              <a:rPr lang="en-US" dirty="0" err="1">
                <a:latin typeface="Calibri" pitchFamily="34" charset="0"/>
                <a:cs typeface="Calibri" pitchFamily="34" charset="0"/>
              </a:rPr>
              <a:t>менуваат</a:t>
            </a:r>
            <a:r>
              <a:rPr lang="en-US" dirty="0">
                <a:latin typeface="Calibri" pitchFamily="34" charset="0"/>
                <a:cs typeface="Calibri" pitchFamily="34" charset="0"/>
              </a:rPr>
              <a:t>?</a:t>
            </a:r>
          </a:p>
          <a:p>
            <a:pPr lvl="1"/>
            <a:r>
              <a:rPr lang="en-US" dirty="0" err="1">
                <a:latin typeface="Calibri" pitchFamily="34" charset="0"/>
                <a:cs typeface="Calibri" pitchFamily="34" charset="0"/>
              </a:rPr>
              <a:t>Нови</a:t>
            </a:r>
            <a:r>
              <a:rPr lang="en-US" dirty="0">
                <a:latin typeface="Calibri" pitchFamily="34" charset="0"/>
                <a:cs typeface="Calibri" pitchFamily="34" charset="0"/>
              </a:rPr>
              <a:t> </a:t>
            </a:r>
            <a:r>
              <a:rPr lang="en-US" dirty="0" err="1">
                <a:latin typeface="Calibri" pitchFamily="34" charset="0"/>
                <a:cs typeface="Calibri" pitchFamily="34" charset="0"/>
              </a:rPr>
              <a:t>иновативни</a:t>
            </a:r>
            <a:r>
              <a:rPr lang="en-US" dirty="0">
                <a:latin typeface="Calibri" pitchFamily="34" charset="0"/>
                <a:cs typeface="Calibri" pitchFamily="34" charset="0"/>
              </a:rPr>
              <a:t> </a:t>
            </a:r>
            <a:r>
              <a:rPr lang="en-US" dirty="0" err="1">
                <a:latin typeface="Calibri" pitchFamily="34" charset="0"/>
                <a:cs typeface="Calibri" pitchFamily="34" charset="0"/>
              </a:rPr>
              <a:t>шуми</a:t>
            </a:r>
            <a:r>
              <a:rPr lang="en-US" dirty="0">
                <a:latin typeface="Calibri" pitchFamily="34" charset="0"/>
                <a:cs typeface="Calibri" pitchFamily="34" charset="0"/>
              </a:rPr>
              <a:t> и </a:t>
            </a:r>
            <a:r>
              <a:rPr lang="en-US" dirty="0" err="1">
                <a:latin typeface="Calibri" pitchFamily="34" charset="0"/>
                <a:cs typeface="Calibri" pitchFamily="34" charset="0"/>
              </a:rPr>
              <a:t>производи</a:t>
            </a:r>
            <a:r>
              <a:rPr lang="en-US" dirty="0">
                <a:latin typeface="Calibri" pitchFamily="34" charset="0"/>
                <a:cs typeface="Calibri" pitchFamily="34" charset="0"/>
              </a:rPr>
              <a:t> </a:t>
            </a:r>
            <a:r>
              <a:rPr lang="mk-MK" dirty="0">
                <a:latin typeface="Calibri" pitchFamily="34" charset="0"/>
                <a:cs typeface="Calibri" pitchFamily="34" charset="0"/>
              </a:rPr>
              <a:t>с</a:t>
            </a:r>
            <a:r>
              <a:rPr lang="en-US" dirty="0">
                <a:latin typeface="Calibri" pitchFamily="34" charset="0"/>
                <a:cs typeface="Calibri" pitchFamily="34" charset="0"/>
              </a:rPr>
              <a:t>о </a:t>
            </a:r>
            <a:r>
              <a:rPr lang="en-US" dirty="0" err="1">
                <a:latin typeface="Calibri" pitchFamily="34" charset="0"/>
                <a:cs typeface="Calibri" pitchFamily="34" charset="0"/>
              </a:rPr>
              <a:t>додадена</a:t>
            </a:r>
            <a:r>
              <a:rPr lang="en-US" dirty="0">
                <a:latin typeface="Calibri" pitchFamily="34" charset="0"/>
                <a:cs typeface="Calibri" pitchFamily="34" charset="0"/>
              </a:rPr>
              <a:t> </a:t>
            </a:r>
            <a:r>
              <a:rPr lang="en-US" dirty="0" err="1">
                <a:latin typeface="Calibri" pitchFamily="34" charset="0"/>
                <a:cs typeface="Calibri" pitchFamily="34" charset="0"/>
              </a:rPr>
              <a:t>вредност</a:t>
            </a:r>
            <a:r>
              <a:rPr lang="en-US" dirty="0">
                <a:latin typeface="Calibri" pitchFamily="34" charset="0"/>
                <a:cs typeface="Calibri" pitchFamily="34" charset="0"/>
              </a:rPr>
              <a:t>. </a:t>
            </a:r>
            <a:r>
              <a:rPr lang="en-US" dirty="0" err="1">
                <a:latin typeface="Calibri" pitchFamily="34" charset="0"/>
                <a:cs typeface="Calibri" pitchFamily="34" charset="0"/>
              </a:rPr>
              <a:t>Поттикнување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координацијата</a:t>
            </a:r>
            <a:r>
              <a:rPr lang="en-US" dirty="0">
                <a:latin typeface="Calibri" pitchFamily="34" charset="0"/>
                <a:cs typeface="Calibri" pitchFamily="34" charset="0"/>
              </a:rPr>
              <a:t> и </a:t>
            </a:r>
            <a:r>
              <a:rPr lang="en-US" dirty="0" err="1">
                <a:latin typeface="Calibri" pitchFamily="34" charset="0"/>
                <a:cs typeface="Calibri" pitchFamily="34" charset="0"/>
              </a:rPr>
              <a:t>комуникацијата</a:t>
            </a:r>
            <a:endParaRPr lang="en-US" dirty="0">
              <a:latin typeface="Calibri" pitchFamily="34" charset="0"/>
              <a:cs typeface="Calibri" pitchFamily="34" charset="0"/>
            </a:endParaRPr>
          </a:p>
          <a:p>
            <a:pPr lvl="1"/>
            <a:r>
              <a:rPr lang="en-US" dirty="0" err="1">
                <a:latin typeface="Calibri" pitchFamily="34" charset="0"/>
                <a:cs typeface="Calibri" pitchFamily="34" charset="0"/>
              </a:rPr>
              <a:t>Работејќи</a:t>
            </a:r>
            <a:r>
              <a:rPr lang="en-US" dirty="0">
                <a:latin typeface="Calibri" pitchFamily="34" charset="0"/>
                <a:cs typeface="Calibri" pitchFamily="34" charset="0"/>
              </a:rPr>
              <a:t> </a:t>
            </a:r>
            <a:r>
              <a:rPr lang="en-US" dirty="0" err="1">
                <a:latin typeface="Calibri" pitchFamily="34" charset="0"/>
                <a:cs typeface="Calibri" pitchFamily="34" charset="0"/>
              </a:rPr>
              <a:t>заедно</a:t>
            </a:r>
            <a:r>
              <a:rPr lang="en-US" dirty="0">
                <a:latin typeface="Calibri" pitchFamily="34" charset="0"/>
                <a:cs typeface="Calibri" pitchFamily="34" charset="0"/>
              </a:rPr>
              <a:t> </a:t>
            </a:r>
            <a:r>
              <a:rPr lang="en-US" dirty="0" err="1">
                <a:latin typeface="Calibri" pitchFamily="34" charset="0"/>
                <a:cs typeface="Calibri" pitchFamily="34" charset="0"/>
              </a:rPr>
              <a:t>за</a:t>
            </a:r>
            <a:r>
              <a:rPr lang="en-US" dirty="0">
                <a:latin typeface="Calibri" pitchFamily="34" charset="0"/>
                <a:cs typeface="Calibri" pitchFamily="34" charset="0"/>
              </a:rPr>
              <a:t> </a:t>
            </a:r>
            <a:r>
              <a:rPr lang="en-US" dirty="0" err="1">
                <a:latin typeface="Calibri" pitchFamily="34" charset="0"/>
                <a:cs typeface="Calibri" pitchFamily="34" charset="0"/>
              </a:rPr>
              <a:t>кохерентно</a:t>
            </a:r>
            <a:r>
              <a:rPr lang="en-US" dirty="0">
                <a:latin typeface="Calibri" pitchFamily="34" charset="0"/>
                <a:cs typeface="Calibri" pitchFamily="34" charset="0"/>
              </a:rPr>
              <a:t> </a:t>
            </a:r>
            <a:r>
              <a:rPr lang="en-US" dirty="0" err="1">
                <a:latin typeface="Calibri" pitchFamily="34" charset="0"/>
                <a:cs typeface="Calibri" pitchFamily="34" charset="0"/>
              </a:rPr>
              <a:t>управување</a:t>
            </a:r>
            <a:r>
              <a:rPr lang="en-US" dirty="0">
                <a:latin typeface="Calibri" pitchFamily="34" charset="0"/>
                <a:cs typeface="Calibri" pitchFamily="34" charset="0"/>
              </a:rPr>
              <a:t> и </a:t>
            </a:r>
            <a:r>
              <a:rPr lang="en-US" dirty="0" err="1">
                <a:latin typeface="Calibri" pitchFamily="34" charset="0"/>
                <a:cs typeface="Calibri" pitchFamily="34" charset="0"/>
              </a:rPr>
              <a:t>подобро</a:t>
            </a:r>
            <a:r>
              <a:rPr lang="en-US" dirty="0">
                <a:latin typeface="Calibri" pitchFamily="34" charset="0"/>
                <a:cs typeface="Calibri" pitchFamily="34" charset="0"/>
              </a:rPr>
              <a:t> </a:t>
            </a:r>
            <a:r>
              <a:rPr lang="en-US" dirty="0" err="1">
                <a:latin typeface="Calibri" pitchFamily="34" charset="0"/>
                <a:cs typeface="Calibri" pitchFamily="34" charset="0"/>
              </a:rPr>
              <a:t>разбирање</a:t>
            </a:r>
            <a:r>
              <a:rPr lang="en-US" dirty="0">
                <a:latin typeface="Calibri" pitchFamily="34" charset="0"/>
                <a:cs typeface="Calibri" pitchFamily="34" charset="0"/>
              </a:rPr>
              <a:t> </a:t>
            </a:r>
            <a:r>
              <a:rPr lang="en-US" dirty="0" err="1">
                <a:latin typeface="Calibri" pitchFamily="34" charset="0"/>
                <a:cs typeface="Calibri" pitchFamily="34" charset="0"/>
              </a:rPr>
              <a:t>на</a:t>
            </a:r>
            <a:r>
              <a:rPr lang="en-US" dirty="0">
                <a:latin typeface="Calibri" pitchFamily="34" charset="0"/>
                <a:cs typeface="Calibri" pitchFamily="34" charset="0"/>
              </a:rPr>
              <a:t> </a:t>
            </a:r>
            <a:r>
              <a:rPr lang="en-US" dirty="0" err="1">
                <a:latin typeface="Calibri" pitchFamily="34" charset="0"/>
                <a:cs typeface="Calibri" pitchFamily="34" charset="0"/>
              </a:rPr>
              <a:t>нашите</a:t>
            </a:r>
            <a:r>
              <a:rPr lang="en-US" dirty="0">
                <a:latin typeface="Calibri" pitchFamily="34" charset="0"/>
                <a:cs typeface="Calibri" pitchFamily="34" charset="0"/>
              </a:rPr>
              <a:t> </a:t>
            </a:r>
            <a:r>
              <a:rPr lang="en-US" dirty="0" err="1">
                <a:latin typeface="Calibri" pitchFamily="34" charset="0"/>
                <a:cs typeface="Calibri" pitchFamily="34" charset="0"/>
              </a:rPr>
              <a:t>шуми</a:t>
            </a:r>
            <a:r>
              <a:rPr lang="en-US" dirty="0">
                <a:latin typeface="Calibri" pitchFamily="34" charset="0"/>
                <a:cs typeface="Calibri" pitchFamily="34" charset="0"/>
              </a:rPr>
              <a:t>.</a:t>
            </a:r>
          </a:p>
          <a:p>
            <a:pPr lvl="1"/>
            <a:r>
              <a:rPr lang="en-US" dirty="0" err="1">
                <a:latin typeface="Calibri" pitchFamily="34" charset="0"/>
                <a:cs typeface="Calibri" pitchFamily="34" charset="0"/>
              </a:rPr>
              <a:t>Шумарството</a:t>
            </a:r>
            <a:r>
              <a:rPr lang="en-US" dirty="0">
                <a:latin typeface="Calibri" pitchFamily="34" charset="0"/>
                <a:cs typeface="Calibri" pitchFamily="34" charset="0"/>
              </a:rPr>
              <a:t> </a:t>
            </a:r>
            <a:r>
              <a:rPr lang="en-US" dirty="0" err="1">
                <a:latin typeface="Calibri" pitchFamily="34" charset="0"/>
                <a:cs typeface="Calibri" pitchFamily="34" charset="0"/>
              </a:rPr>
              <a:t>од</a:t>
            </a:r>
            <a:r>
              <a:rPr lang="en-US" dirty="0">
                <a:latin typeface="Calibri" pitchFamily="34" charset="0"/>
                <a:cs typeface="Calibri" pitchFamily="34" charset="0"/>
              </a:rPr>
              <a:t> </a:t>
            </a:r>
            <a:r>
              <a:rPr lang="en-US" dirty="0" err="1">
                <a:latin typeface="Calibri" pitchFamily="34" charset="0"/>
                <a:cs typeface="Calibri" pitchFamily="34" charset="0"/>
              </a:rPr>
              <a:t>глобална</a:t>
            </a:r>
            <a:r>
              <a:rPr lang="en-US" dirty="0">
                <a:latin typeface="Calibri" pitchFamily="34" charset="0"/>
                <a:cs typeface="Calibri" pitchFamily="34" charset="0"/>
              </a:rPr>
              <a:t> </a:t>
            </a:r>
            <a:r>
              <a:rPr lang="en-US" dirty="0" err="1">
                <a:latin typeface="Calibri" pitchFamily="34" charset="0"/>
                <a:cs typeface="Calibri" pitchFamily="34" charset="0"/>
              </a:rPr>
              <a:t>перспектива</a:t>
            </a:r>
            <a:r>
              <a:rPr lang="en-US" dirty="0" smtClean="0">
                <a:latin typeface="Calibri" pitchFamily="34" charset="0"/>
                <a:cs typeface="Calibri" pitchFamily="34" charset="0"/>
              </a:rPr>
              <a:t>.</a:t>
            </a:r>
            <a:endParaRPr lang="mk-MK" dirty="0" smtClean="0">
              <a:latin typeface="Calibri" pitchFamily="34" charset="0"/>
              <a:cs typeface="Calibri" pitchFamily="34" charset="0"/>
            </a:endParaRPr>
          </a:p>
          <a:p>
            <a:pPr lvl="1"/>
            <a:endParaRPr lang="mk-MK" dirty="0">
              <a:latin typeface="Calibri" pitchFamily="34" charset="0"/>
              <a:cs typeface="Calibri" pitchFamily="34" charset="0"/>
            </a:endParaRPr>
          </a:p>
          <a:p>
            <a:pPr marL="457200" lvl="1" indent="0">
              <a:buNone/>
            </a:pPr>
            <a:r>
              <a:rPr lang="mk-MK" b="1" dirty="0" smtClean="0">
                <a:solidFill>
                  <a:srgbClr val="FFFF00"/>
                </a:solidFill>
                <a:latin typeface="Calibri" pitchFamily="34" charset="0"/>
                <a:cs typeface="Calibri" pitchFamily="34" charset="0"/>
              </a:rPr>
              <a:t>Друго - </a:t>
            </a:r>
          </a:p>
          <a:p>
            <a:pPr lvl="1"/>
            <a:r>
              <a:rPr lang="mk-MK" dirty="0" smtClean="0">
                <a:latin typeface="Calibri" pitchFamily="34" charset="0"/>
                <a:cs typeface="Calibri" pitchFamily="34" charset="0"/>
              </a:rPr>
              <a:t>Здравје на </a:t>
            </a:r>
            <a:r>
              <a:rPr lang="mk-MK" dirty="0">
                <a:latin typeface="Calibri" pitchFamily="34" charset="0"/>
                <a:cs typeface="Calibri" pitchFamily="34" charset="0"/>
              </a:rPr>
              <a:t>растенијата и репродуктивен </a:t>
            </a:r>
            <a:r>
              <a:rPr lang="mk-MK" dirty="0" smtClean="0">
                <a:latin typeface="Calibri" pitchFamily="34" charset="0"/>
                <a:cs typeface="Calibri" pitchFamily="34" charset="0"/>
              </a:rPr>
              <a:t>материјалот,</a:t>
            </a:r>
          </a:p>
          <a:p>
            <a:pPr lvl="1"/>
            <a:r>
              <a:rPr lang="mk-MK" dirty="0">
                <a:latin typeface="Calibri" pitchFamily="34" charset="0"/>
                <a:cs typeface="Calibri" pitchFamily="34" charset="0"/>
              </a:rPr>
              <a:t>Натура 2000</a:t>
            </a:r>
            <a:endParaRPr lang="en-US" dirty="0">
              <a:latin typeface="Calibri" pitchFamily="34" charset="0"/>
              <a:cs typeface="Calibri" pitchFamily="34" charset="0"/>
            </a:endParaRPr>
          </a:p>
          <a:p>
            <a:pPr lvl="1"/>
            <a:r>
              <a:rPr lang="mk-MK" dirty="0" smtClean="0">
                <a:solidFill>
                  <a:schemeClr val="tx1"/>
                </a:solidFill>
                <a:latin typeface="Calibri" pitchFamily="34" charset="0"/>
                <a:cs typeface="Calibri" pitchFamily="34" charset="0"/>
              </a:rPr>
              <a:t>Трговијата со производи од дрво...........</a:t>
            </a:r>
          </a:p>
          <a:p>
            <a:pPr lvl="1"/>
            <a:endParaRPr lang="en-US" b="1" i="1" dirty="0">
              <a:latin typeface="Calibri" pitchFamily="34" charset="0"/>
              <a:cs typeface="Calibri" pitchFamily="34" charset="0"/>
            </a:endParaRPr>
          </a:p>
          <a:p>
            <a:pPr lvl="1"/>
            <a:endParaRPr lang="mk-MK" dirty="0" smtClean="0">
              <a:solidFill>
                <a:srgbClr val="FFFF00"/>
              </a:solidFill>
              <a:latin typeface="Calibri" pitchFamily="34" charset="0"/>
              <a:cs typeface="Calibri" pitchFamily="34" charset="0"/>
            </a:endParaRPr>
          </a:p>
          <a:p>
            <a:pPr lvl="1"/>
            <a:endParaRPr lang="en-US" dirty="0">
              <a:solidFill>
                <a:srgbClr val="FFFF00"/>
              </a:solidFill>
              <a:latin typeface="Calibri" pitchFamily="34" charset="0"/>
              <a:cs typeface="Calibri" pitchFamily="34" charset="0"/>
            </a:endParaRPr>
          </a:p>
          <a:p>
            <a:endParaRPr lang="en-US" dirty="0">
              <a:latin typeface="Calibri" pitchFamily="34" charset="0"/>
              <a:cs typeface="Calibri" pitchFamily="34" charset="0"/>
            </a:endParaRPr>
          </a:p>
        </p:txBody>
      </p:sp>
    </p:spTree>
    <p:extLst>
      <p:ext uri="{BB962C8B-B14F-4D97-AF65-F5344CB8AC3E}">
        <p14:creationId xmlns:p14="http://schemas.microsoft.com/office/powerpoint/2010/main" xmlns="" val="3180431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941" y="0"/>
            <a:ext cx="11771290" cy="6748530"/>
          </a:xfrm>
        </p:spPr>
        <p:txBody>
          <a:bodyPr>
            <a:normAutofit fontScale="92500" lnSpcReduction="10000"/>
          </a:bodyPr>
          <a:lstStyle/>
          <a:p>
            <a:r>
              <a:rPr lang="mk-MK" b="1" dirty="0">
                <a:solidFill>
                  <a:srgbClr val="FFFF00"/>
                </a:solidFill>
                <a:latin typeface="Calibri" pitchFamily="34" charset="0"/>
                <a:cs typeface="Calibri" pitchFamily="34" charset="0"/>
              </a:rPr>
              <a:t>ЕУ политики и инструменти поврзани со </a:t>
            </a:r>
            <a:r>
              <a:rPr lang="mk-MK" b="1" dirty="0" smtClean="0">
                <a:solidFill>
                  <a:srgbClr val="FFFF00"/>
                </a:solidFill>
                <a:latin typeface="Calibri" pitchFamily="34" charset="0"/>
                <a:cs typeface="Calibri" pitchFamily="34" charset="0"/>
              </a:rPr>
              <a:t>водата</a:t>
            </a:r>
            <a:endParaRPr lang="en-US" b="1" dirty="0" smtClean="0">
              <a:solidFill>
                <a:srgbClr val="FFFF00"/>
              </a:solidFill>
              <a:latin typeface="Calibri" pitchFamily="34" charset="0"/>
              <a:cs typeface="Calibri" pitchFamily="34" charset="0"/>
            </a:endParaRPr>
          </a:p>
          <a:p>
            <a:r>
              <a:rPr lang="mk-MK" dirty="0" smtClean="0">
                <a:latin typeface="Calibri" pitchFamily="34" charset="0"/>
                <a:cs typeface="Calibri" pitchFamily="34" charset="0"/>
              </a:rPr>
              <a:t>Рамковната </a:t>
            </a:r>
            <a:r>
              <a:rPr lang="mk-MK" dirty="0">
                <a:latin typeface="Calibri" pitchFamily="34" charset="0"/>
                <a:cs typeface="Calibri" pitchFamily="34" charset="0"/>
              </a:rPr>
              <a:t>директива за води 2000/60/EC (РДВ) беше усвоена во 2000 година и е надополнета со други, поспецифични </a:t>
            </a:r>
            <a:r>
              <a:rPr lang="mk-MK" dirty="0" smtClean="0">
                <a:latin typeface="Calibri" pitchFamily="34" charset="0"/>
                <a:cs typeface="Calibri" pitchFamily="34" charset="0"/>
              </a:rPr>
              <a:t>  т.н. </a:t>
            </a:r>
            <a:r>
              <a:rPr lang="en-US" dirty="0" smtClean="0">
                <a:latin typeface="Calibri" pitchFamily="34" charset="0"/>
                <a:cs typeface="Calibri" pitchFamily="34" charset="0"/>
              </a:rPr>
              <a:t>“ </a:t>
            </a:r>
            <a:r>
              <a:rPr lang="mk-MK" dirty="0" smtClean="0">
                <a:latin typeface="Calibri" pitchFamily="34" charset="0"/>
                <a:cs typeface="Calibri" pitchFamily="34" charset="0"/>
              </a:rPr>
              <a:t>Директиви – ќерки </a:t>
            </a:r>
            <a:r>
              <a:rPr lang="en-US" dirty="0" smtClean="0">
                <a:latin typeface="Calibri" pitchFamily="34" charset="0"/>
                <a:cs typeface="Calibri" pitchFamily="34" charset="0"/>
              </a:rPr>
              <a:t>“</a:t>
            </a:r>
            <a:r>
              <a:rPr lang="en-US" dirty="0">
                <a:latin typeface="Calibri" pitchFamily="34" charset="0"/>
                <a:cs typeface="Calibri" pitchFamily="34" charset="0"/>
              </a:rPr>
              <a:t> </a:t>
            </a:r>
            <a:r>
              <a:rPr lang="mk-MK" dirty="0" smtClean="0">
                <a:latin typeface="Calibri" pitchFamily="34" charset="0"/>
                <a:cs typeface="Calibri" pitchFamily="34" charset="0"/>
              </a:rPr>
              <a:t>како што се</a:t>
            </a:r>
            <a:r>
              <a:rPr lang="en-US" dirty="0" smtClean="0">
                <a:latin typeface="Calibri" pitchFamily="34" charset="0"/>
                <a:cs typeface="Calibri" pitchFamily="34" charset="0"/>
              </a:rPr>
              <a:t>:  </a:t>
            </a:r>
            <a:r>
              <a:rPr lang="mk-MK" dirty="0" smtClean="0">
                <a:latin typeface="Calibri" pitchFamily="34" charset="0"/>
                <a:cs typeface="Calibri" pitchFamily="34" charset="0"/>
              </a:rPr>
              <a:t>Директивата </a:t>
            </a:r>
            <a:r>
              <a:rPr lang="mk-MK" dirty="0">
                <a:latin typeface="Calibri" pitchFamily="34" charset="0"/>
                <a:cs typeface="Calibri" pitchFamily="34" charset="0"/>
              </a:rPr>
              <a:t>2007/60 / ЕЗ за поплави, Директивата </a:t>
            </a:r>
            <a:r>
              <a:rPr lang="mk-MK" dirty="0" smtClean="0">
                <a:latin typeface="Calibri" pitchFamily="34" charset="0"/>
                <a:cs typeface="Calibri" pitchFamily="34" charset="0"/>
              </a:rPr>
              <a:t>за </a:t>
            </a:r>
            <a:r>
              <a:rPr lang="mk-MK" dirty="0">
                <a:latin typeface="Calibri" pitchFamily="34" charset="0"/>
                <a:cs typeface="Calibri" pitchFamily="34" charset="0"/>
              </a:rPr>
              <a:t>подземните води, Директивата </a:t>
            </a:r>
            <a:r>
              <a:rPr lang="mk-MK" dirty="0" smtClean="0">
                <a:latin typeface="Calibri" pitchFamily="34" charset="0"/>
                <a:cs typeface="Calibri" pitchFamily="34" charset="0"/>
              </a:rPr>
              <a:t>за </a:t>
            </a:r>
            <a:r>
              <a:rPr lang="mk-MK" dirty="0">
                <a:latin typeface="Calibri" pitchFamily="34" charset="0"/>
                <a:cs typeface="Calibri" pitchFamily="34" charset="0"/>
              </a:rPr>
              <a:t>водата за капење, Директивата за вода за </a:t>
            </a:r>
            <a:r>
              <a:rPr lang="mk-MK" dirty="0" smtClean="0">
                <a:latin typeface="Calibri" pitchFamily="34" charset="0"/>
                <a:cs typeface="Calibri" pitchFamily="34" charset="0"/>
              </a:rPr>
              <a:t>пиење, </a:t>
            </a:r>
            <a:r>
              <a:rPr lang="mk-MK" dirty="0">
                <a:latin typeface="Calibri" pitchFamily="34" charset="0"/>
                <a:cs typeface="Calibri" pitchFamily="34" charset="0"/>
              </a:rPr>
              <a:t>Директивата за третман на урбани отпадни </a:t>
            </a:r>
            <a:r>
              <a:rPr lang="mk-MK" dirty="0" smtClean="0">
                <a:latin typeface="Calibri" pitchFamily="34" charset="0"/>
                <a:cs typeface="Calibri" pitchFamily="34" charset="0"/>
              </a:rPr>
              <a:t>води,  </a:t>
            </a:r>
            <a:r>
              <a:rPr lang="mk-MK" dirty="0">
                <a:latin typeface="Calibri" pitchFamily="34" charset="0"/>
                <a:cs typeface="Calibri" pitchFamily="34" charset="0"/>
              </a:rPr>
              <a:t>Директивата за </a:t>
            </a:r>
            <a:r>
              <a:rPr lang="mk-MK" dirty="0" smtClean="0">
                <a:latin typeface="Calibri" pitchFamily="34" charset="0"/>
                <a:cs typeface="Calibri" pitchFamily="34" charset="0"/>
              </a:rPr>
              <a:t>нитрати.......</a:t>
            </a:r>
            <a:endParaRPr lang="en-US" dirty="0" smtClean="0">
              <a:latin typeface="Calibri" pitchFamily="34" charset="0"/>
              <a:cs typeface="Calibri" pitchFamily="34" charset="0"/>
            </a:endParaRPr>
          </a:p>
          <a:p>
            <a:endParaRPr lang="en-US" dirty="0">
              <a:latin typeface="Calibri" pitchFamily="34" charset="0"/>
              <a:cs typeface="Calibri" pitchFamily="34" charset="0"/>
            </a:endParaRPr>
          </a:p>
          <a:p>
            <a:r>
              <a:rPr lang="mk-MK" b="1" dirty="0">
                <a:solidFill>
                  <a:srgbClr val="FFFF00"/>
                </a:solidFill>
                <a:latin typeface="Calibri" pitchFamily="34" charset="0"/>
                <a:cs typeface="Calibri" pitchFamily="34" charset="0"/>
              </a:rPr>
              <a:t>Политики и инструменти поврзани со почвата во </a:t>
            </a:r>
            <a:r>
              <a:rPr lang="mk-MK" b="1" dirty="0" smtClean="0">
                <a:solidFill>
                  <a:srgbClr val="FFFF00"/>
                </a:solidFill>
                <a:latin typeface="Calibri" pitchFamily="34" charset="0"/>
                <a:cs typeface="Calibri" pitchFamily="34" charset="0"/>
              </a:rPr>
              <a:t>ЕУ</a:t>
            </a:r>
            <a:endParaRPr lang="en-US" b="1" dirty="0" smtClean="0">
              <a:solidFill>
                <a:srgbClr val="FFFF00"/>
              </a:solidFill>
              <a:latin typeface="Calibri" pitchFamily="34" charset="0"/>
              <a:cs typeface="Calibri" pitchFamily="34" charset="0"/>
            </a:endParaRPr>
          </a:p>
          <a:p>
            <a:r>
              <a:rPr lang="mk-MK" dirty="0">
                <a:latin typeface="Calibri" pitchFamily="34" charset="0"/>
                <a:cs typeface="Calibri" pitchFamily="34" charset="0"/>
              </a:rPr>
              <a:t>Во 2006 година Европската комисија ја усвои својата </a:t>
            </a:r>
            <a:r>
              <a:rPr lang="mk-MK" b="1" dirty="0">
                <a:latin typeface="Calibri" pitchFamily="34" charset="0"/>
                <a:cs typeface="Calibri" pitchFamily="34" charset="0"/>
              </a:rPr>
              <a:t>Тематска стратегија за почви </a:t>
            </a:r>
            <a:r>
              <a:rPr lang="mk-MK" dirty="0">
                <a:latin typeface="Calibri" pitchFamily="34" charset="0"/>
                <a:cs typeface="Calibri" pitchFamily="34" charset="0"/>
              </a:rPr>
              <a:t>(COM 2006/231) која вклучуваше и предлог за Рамковна директива за почви. Сепак, земјите-членки не се согласија со ова законодавство и во април 2014 година Комисијата одлучи да го повлече својот предлог. </a:t>
            </a:r>
            <a:endParaRPr lang="mk-MK" dirty="0" smtClean="0">
              <a:latin typeface="Calibri" pitchFamily="34" charset="0"/>
              <a:cs typeface="Calibri" pitchFamily="34" charset="0"/>
            </a:endParaRPr>
          </a:p>
          <a:p>
            <a:endParaRPr lang="en-US" dirty="0" smtClean="0">
              <a:latin typeface="Calibri" pitchFamily="34" charset="0"/>
              <a:cs typeface="Calibri" pitchFamily="34" charset="0"/>
            </a:endParaRPr>
          </a:p>
          <a:p>
            <a:r>
              <a:rPr lang="mk-MK" dirty="0">
                <a:latin typeface="Calibri" pitchFamily="34" charset="0"/>
                <a:cs typeface="Calibri" pitchFamily="34" charset="0"/>
              </a:rPr>
              <a:t>Една неодамнешна студија (Frelih-Larsen et al. 2017) з</a:t>
            </a:r>
            <a:r>
              <a:rPr lang="mk-MK" dirty="0" smtClean="0">
                <a:latin typeface="Calibri" pitchFamily="34" charset="0"/>
                <a:cs typeface="Calibri" pitchFamily="34" charset="0"/>
              </a:rPr>
              <a:t>аклучува </a:t>
            </a:r>
            <a:r>
              <a:rPr lang="mk-MK" dirty="0">
                <a:latin typeface="Calibri" pitchFamily="34" charset="0"/>
                <a:cs typeface="Calibri" pitchFamily="34" charset="0"/>
              </a:rPr>
              <a:t>дека како и за шумската политика, голем број клучни легислативи на ЕУ имаат влијание врз почвата, на пр. столб 1 и 2 од регулативите за рурален развој, Стратегијата за шумите на ЕУ, Директивата за нитрати, законодавството на Натура 2000, Рамковната директива за вода итн</a:t>
            </a:r>
            <a:endParaRPr lang="en-US" b="1" dirty="0">
              <a:solidFill>
                <a:srgbClr val="FFFF00"/>
              </a:solidFill>
              <a:latin typeface="Calibri" pitchFamily="34" charset="0"/>
              <a:cs typeface="Calibri" pitchFamily="34" charset="0"/>
            </a:endParaRPr>
          </a:p>
          <a:p>
            <a:endParaRPr lang="en-US" dirty="0" smtClean="0">
              <a:latin typeface="Calibri" pitchFamily="34" charset="0"/>
              <a:cs typeface="Calibri" pitchFamily="34" charset="0"/>
            </a:endParaRPr>
          </a:p>
          <a:p>
            <a:endParaRPr lang="en-US" dirty="0">
              <a:latin typeface="Calibri" pitchFamily="34" charset="0"/>
              <a:cs typeface="Calibri" pitchFamily="34" charset="0"/>
            </a:endParaRPr>
          </a:p>
        </p:txBody>
      </p:sp>
    </p:spTree>
    <p:extLst>
      <p:ext uri="{BB962C8B-B14F-4D97-AF65-F5344CB8AC3E}">
        <p14:creationId xmlns:p14="http://schemas.microsoft.com/office/powerpoint/2010/main" xmlns="" val="3358826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894465348"/>
              </p:ext>
            </p:extLst>
          </p:nvPr>
        </p:nvGraphicFramePr>
        <p:xfrm>
          <a:off x="193183" y="90154"/>
          <a:ext cx="11998817" cy="5944668"/>
        </p:xfrm>
        <a:graphic>
          <a:graphicData uri="http://schemas.openxmlformats.org/drawingml/2006/table">
            <a:tbl>
              <a:tblPr>
                <a:tableStyleId>{5C22544A-7EE6-4342-B048-85BDC9FD1C3A}</a:tableStyleId>
              </a:tblPr>
              <a:tblGrid>
                <a:gridCol w="9125862"/>
                <a:gridCol w="1428796"/>
                <a:gridCol w="1444159"/>
              </a:tblGrid>
              <a:tr h="337058">
                <a:tc rowSpan="2">
                  <a:txBody>
                    <a:bodyPr/>
                    <a:lstStyle/>
                    <a:p>
                      <a:pPr marL="0" marR="0" algn="just">
                        <a:spcBef>
                          <a:spcPts val="0"/>
                        </a:spcBef>
                        <a:spcAft>
                          <a:spcPts val="600"/>
                        </a:spcAft>
                      </a:pPr>
                      <a:r>
                        <a:rPr lang="mk-MK" sz="2000" b="1" dirty="0" smtClean="0">
                          <a:solidFill>
                            <a:srgbClr val="FF0000"/>
                          </a:solidFill>
                          <a:effectLst/>
                        </a:rPr>
                        <a:t>Состојба во врска со Директива за</a:t>
                      </a:r>
                      <a:r>
                        <a:rPr lang="en-US" sz="2000" b="1" dirty="0" smtClean="0">
                          <a:solidFill>
                            <a:srgbClr val="FF0000"/>
                          </a:solidFill>
                          <a:effectLst/>
                        </a:rPr>
                        <a:t> </a:t>
                      </a:r>
                      <a:r>
                        <a:rPr lang="mk-MK" sz="2000" b="1" dirty="0" smtClean="0">
                          <a:solidFill>
                            <a:srgbClr val="FF0000"/>
                          </a:solidFill>
                          <a:effectLst/>
                        </a:rPr>
                        <a:t>поплави </a:t>
                      </a:r>
                      <a:r>
                        <a:rPr lang="en-US" sz="2000" b="1" dirty="0" smtClean="0">
                          <a:solidFill>
                            <a:srgbClr val="FF0000"/>
                          </a:solidFill>
                          <a:effectLst/>
                        </a:rPr>
                        <a:t>  </a:t>
                      </a:r>
                      <a:r>
                        <a:rPr lang="mk-MK" sz="2000" b="1" dirty="0" smtClean="0">
                          <a:solidFill>
                            <a:srgbClr val="FF0000"/>
                          </a:solidFill>
                          <a:effectLst/>
                        </a:rPr>
                        <a:t>( </a:t>
                      </a:r>
                      <a:r>
                        <a:rPr lang="en-US" sz="2000" b="1" dirty="0" smtClean="0">
                          <a:solidFill>
                            <a:srgbClr val="FF0000"/>
                          </a:solidFill>
                          <a:effectLst/>
                        </a:rPr>
                        <a:t>ECRAN report 2013)</a:t>
                      </a:r>
                      <a:endParaRPr lang="en-US" sz="3200" b="1" dirty="0">
                        <a:solidFill>
                          <a:srgbClr val="FF0000"/>
                        </a:solidFill>
                        <a:effectLst/>
                        <a:latin typeface="Calibri"/>
                        <a:ea typeface="Times New Roman"/>
                        <a:cs typeface="Times New Roman"/>
                      </a:endParaRPr>
                    </a:p>
                  </a:txBody>
                  <a:tcPr marL="67945" marR="67945" marT="0" marB="0" anchor="ctr"/>
                </a:tc>
                <a:tc gridSpan="2">
                  <a:txBody>
                    <a:bodyPr/>
                    <a:lstStyle/>
                    <a:p>
                      <a:pPr marL="0" marR="0" algn="ctr">
                        <a:spcBef>
                          <a:spcPts val="0"/>
                        </a:spcBef>
                        <a:spcAft>
                          <a:spcPts val="600"/>
                        </a:spcAft>
                      </a:pPr>
                      <a:r>
                        <a:rPr lang="mk-MK" sz="1800" b="1" dirty="0" smtClean="0">
                          <a:effectLst/>
                        </a:rPr>
                        <a:t>Закон за води </a:t>
                      </a:r>
                      <a:endParaRPr lang="en-US" sz="2800" b="1" dirty="0">
                        <a:effectLst/>
                        <a:latin typeface="Calibri"/>
                        <a:ea typeface="Times New Roman"/>
                        <a:cs typeface="Times New Roman"/>
                      </a:endParaRPr>
                    </a:p>
                  </a:txBody>
                  <a:tcPr marL="67945" marR="67945" marT="0" marB="0" anchor="ctr"/>
                </a:tc>
                <a:tc hMerge="1">
                  <a:txBody>
                    <a:bodyPr/>
                    <a:lstStyle/>
                    <a:p>
                      <a:endParaRPr lang="en-US"/>
                    </a:p>
                  </a:txBody>
                  <a:tcPr/>
                </a:tc>
              </a:tr>
              <a:tr h="337058">
                <a:tc vMerge="1">
                  <a:txBody>
                    <a:bodyPr/>
                    <a:lstStyle/>
                    <a:p>
                      <a:endParaRPr lang="en-US"/>
                    </a:p>
                  </a:txBody>
                  <a:tcPr/>
                </a:tc>
                <a:tc>
                  <a:txBody>
                    <a:bodyPr/>
                    <a:lstStyle/>
                    <a:p>
                      <a:pPr marL="0" marR="0" algn="just">
                        <a:spcBef>
                          <a:spcPts val="0"/>
                        </a:spcBef>
                        <a:spcAft>
                          <a:spcPts val="600"/>
                        </a:spcAft>
                      </a:pPr>
                      <a:r>
                        <a:rPr lang="mk-MK" sz="2000" b="1" dirty="0" smtClean="0">
                          <a:solidFill>
                            <a:srgbClr val="FF0000"/>
                          </a:solidFill>
                          <a:effectLst/>
                        </a:rPr>
                        <a:t>Транспонирање</a:t>
                      </a:r>
                      <a:endParaRPr lang="en-US" sz="3200" b="1" dirty="0">
                        <a:solidFill>
                          <a:srgbClr val="FF0000"/>
                        </a:solidFill>
                        <a:effectLst/>
                        <a:latin typeface="Calibri"/>
                        <a:ea typeface="Times New Roman"/>
                        <a:cs typeface="Times New Roman"/>
                      </a:endParaRPr>
                    </a:p>
                  </a:txBody>
                  <a:tcPr marL="67945" marR="67945" marT="0" marB="0" anchor="ctr"/>
                </a:tc>
                <a:tc>
                  <a:txBody>
                    <a:bodyPr/>
                    <a:lstStyle/>
                    <a:p>
                      <a:pPr marL="0" marR="0" algn="just">
                        <a:spcBef>
                          <a:spcPts val="0"/>
                        </a:spcBef>
                        <a:spcAft>
                          <a:spcPts val="600"/>
                        </a:spcAft>
                      </a:pPr>
                      <a:r>
                        <a:rPr lang="mk-MK" sz="2000" b="1" dirty="0" smtClean="0">
                          <a:solidFill>
                            <a:srgbClr val="FF0000"/>
                          </a:solidFill>
                          <a:effectLst/>
                        </a:rPr>
                        <a:t>Имплементација</a:t>
                      </a:r>
                      <a:endParaRPr lang="en-US" sz="3200" b="1" dirty="0">
                        <a:solidFill>
                          <a:srgbClr val="FF0000"/>
                        </a:solidFill>
                        <a:effectLst/>
                        <a:latin typeface="Calibri"/>
                        <a:ea typeface="Times New Roman"/>
                        <a:cs typeface="Times New Roman"/>
                      </a:endParaRPr>
                    </a:p>
                  </a:txBody>
                  <a:tcPr marL="67945" marR="67945" marT="0" marB="0" anchor="ctr"/>
                </a:tc>
              </a:tr>
              <a:tr h="444258">
                <a:tc>
                  <a:txBody>
                    <a:bodyPr/>
                    <a:lstStyle/>
                    <a:p>
                      <a:pPr marL="0" marR="0" algn="just">
                        <a:spcBef>
                          <a:spcPts val="0"/>
                        </a:spcBef>
                        <a:spcAft>
                          <a:spcPts val="600"/>
                        </a:spcAft>
                      </a:pPr>
                      <a:r>
                        <a:rPr lang="ru-RU" sz="1800" b="1" dirty="0" smtClean="0">
                          <a:effectLst/>
                        </a:rPr>
                        <a:t>Административни поставеност  - идентификација на надлежниот орган (член 3) </a:t>
                      </a: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nchor="ctr"/>
                </a:tc>
                <a:tc>
                  <a:txBody>
                    <a:bodyPr/>
                    <a:lstStyle/>
                    <a:p>
                      <a:pPr marL="0" marR="0" algn="ctr">
                        <a:spcBef>
                          <a:spcPts val="0"/>
                        </a:spcBef>
                        <a:spcAft>
                          <a:spcPts val="600"/>
                        </a:spcAft>
                      </a:pPr>
                      <a:r>
                        <a:rPr lang="en-GB" sz="1800" b="1" dirty="0">
                          <a:effectLst/>
                          <a:sym typeface="Wingdings 2"/>
                        </a:rPr>
                        <a:t></a:t>
                      </a:r>
                      <a:endParaRPr lang="en-US" sz="2800" b="1" dirty="0">
                        <a:effectLst/>
                        <a:latin typeface="Calibri"/>
                        <a:ea typeface="Times New Roman"/>
                        <a:cs typeface="Times New Roman"/>
                      </a:endParaRPr>
                    </a:p>
                  </a:txBody>
                  <a:tcPr marL="67945" marR="67945" marT="0" marB="0" anchor="ctr"/>
                </a:tc>
              </a:tr>
              <a:tr h="503312">
                <a:tc>
                  <a:txBody>
                    <a:bodyPr/>
                    <a:lstStyle/>
                    <a:p>
                      <a:pPr marL="0" marR="0" indent="0" algn="just" defTabSz="914400" rtl="0" eaLnBrk="1" fontAlgn="auto" latinLnBrk="0" hangingPunct="1">
                        <a:lnSpc>
                          <a:spcPct val="100000"/>
                        </a:lnSpc>
                        <a:spcBef>
                          <a:spcPts val="0"/>
                        </a:spcBef>
                        <a:spcAft>
                          <a:spcPts val="600"/>
                        </a:spcAft>
                        <a:buClrTx/>
                        <a:buSzTx/>
                        <a:buFontTx/>
                        <a:buNone/>
                        <a:tabLst/>
                        <a:defRPr/>
                      </a:pPr>
                      <a:r>
                        <a:rPr lang="ru-RU" sz="1800" b="1" dirty="0" smtClean="0">
                          <a:effectLst/>
                        </a:rPr>
                        <a:t>Опис на поплавите кои се случија во минатото и коишто имаат значителни негативни влијанија врз здравјето на луѓето, животната средина, културното наследство и економската активност (член 4)</a:t>
                      </a:r>
                      <a:endParaRPr lang="en-US" sz="1600" b="1" dirty="0" smtClean="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a:effectLst/>
                        </a:rPr>
                        <a:t> </a:t>
                      </a:r>
                      <a:endParaRPr lang="en-US" sz="2800" b="1">
                        <a:effectLst/>
                      </a:endParaRPr>
                    </a:p>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nchor="ctr"/>
                </a:tc>
                <a:tc>
                  <a:txBody>
                    <a:bodyPr/>
                    <a:lstStyle/>
                    <a:p>
                      <a:pPr marL="0" marR="0" algn="ctr">
                        <a:spcBef>
                          <a:spcPts val="0"/>
                        </a:spcBef>
                        <a:spcAft>
                          <a:spcPts val="600"/>
                        </a:spcAft>
                      </a:pPr>
                      <a:r>
                        <a:rPr lang="en-GB" sz="1800" b="1">
                          <a:effectLst/>
                        </a:rPr>
                        <a:t> </a:t>
                      </a:r>
                      <a:endParaRPr lang="en-US" sz="2800" b="1">
                        <a:effectLst/>
                      </a:endParaRPr>
                    </a:p>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nchor="ctr"/>
                </a:tc>
              </a:tr>
              <a:tr h="603222">
                <a:tc>
                  <a:txBody>
                    <a:bodyPr/>
                    <a:lstStyle/>
                    <a:p>
                      <a:pPr marL="0" marR="0" algn="just">
                        <a:spcBef>
                          <a:spcPts val="0"/>
                        </a:spcBef>
                        <a:spcAft>
                          <a:spcPts val="600"/>
                        </a:spcAft>
                      </a:pPr>
                      <a:r>
                        <a:rPr lang="ru-RU" sz="1800" b="1" dirty="0" smtClean="0">
                          <a:effectLst/>
                        </a:rPr>
                        <a:t>Проценка на потенцијалните негативни последици од идните поплави за човековото здравје, животната средина, културното наследство и економската активност (член 4)</a:t>
                      </a:r>
                      <a:endParaRPr lang="en-US" sz="1600" b="1" dirty="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dirty="0" smtClean="0">
                          <a:effectLst/>
                          <a:sym typeface="Wingdings 2"/>
                        </a:rPr>
                        <a:t></a:t>
                      </a:r>
                      <a:endParaRPr lang="en-US" sz="2800" b="1" dirty="0">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dirty="0">
                          <a:effectLst/>
                          <a:sym typeface="Wingdings 2"/>
                        </a:rPr>
                        <a:t></a:t>
                      </a:r>
                      <a:endParaRPr lang="en-US" sz="2800" b="1" dirty="0">
                        <a:effectLst/>
                        <a:latin typeface="Calibri"/>
                        <a:ea typeface="Times New Roman"/>
                        <a:cs typeface="Times New Roman"/>
                      </a:endParaRPr>
                    </a:p>
                  </a:txBody>
                  <a:tcPr marL="67945" marR="67945" marT="0" marB="0" anchor="ctr"/>
                </a:tc>
              </a:tr>
              <a:tr h="337058">
                <a:tc>
                  <a:txBody>
                    <a:bodyPr/>
                    <a:lstStyle/>
                    <a:p>
                      <a:pPr marL="0" marR="0" algn="just">
                        <a:spcBef>
                          <a:spcPts val="0"/>
                        </a:spcBef>
                        <a:spcAft>
                          <a:spcPts val="600"/>
                        </a:spcAft>
                      </a:pPr>
                      <a:r>
                        <a:rPr lang="ru-RU" sz="1800" b="1" dirty="0" smtClean="0">
                          <a:effectLst/>
                        </a:rPr>
                        <a:t>Подготовка на мапи за опасности и ризици од поплави  (член 5)</a:t>
                      </a:r>
                      <a:endParaRPr lang="en-US" sz="1600" b="1" dirty="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nchor="ctr"/>
                </a:tc>
              </a:tr>
              <a:tr h="431106">
                <a:tc>
                  <a:txBody>
                    <a:bodyPr/>
                    <a:lstStyle/>
                    <a:p>
                      <a:pPr marL="0" marR="0" algn="just">
                        <a:spcBef>
                          <a:spcPts val="0"/>
                        </a:spcBef>
                        <a:spcAft>
                          <a:spcPts val="600"/>
                        </a:spcAft>
                      </a:pPr>
                      <a:r>
                        <a:rPr lang="ru-RU" sz="1800" b="1" dirty="0" smtClean="0">
                          <a:effectLst/>
                        </a:rPr>
                        <a:t>Воспоставување на соодветни цели за управување со ризикот од поплави (член 7</a:t>
                      </a:r>
                      <a:endParaRPr lang="en-US" sz="1600" b="1" dirty="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nchor="ctr"/>
                </a:tc>
              </a:tr>
              <a:tr h="674116">
                <a:tc>
                  <a:txBody>
                    <a:bodyPr/>
                    <a:lstStyle/>
                    <a:p>
                      <a:pPr marL="0" marR="0" algn="just">
                        <a:spcBef>
                          <a:spcPts val="0"/>
                        </a:spcBef>
                        <a:spcAft>
                          <a:spcPts val="600"/>
                        </a:spcAft>
                      </a:pPr>
                      <a:r>
                        <a:rPr lang="ru-RU" sz="1800" b="1" dirty="0" smtClean="0">
                          <a:effectLst/>
                        </a:rPr>
                        <a:t>Воспоставување мерки за постигнување на соодветни цели за управување со ризикот од поплави (член 7</a:t>
                      </a:r>
                      <a:endParaRPr lang="en-US" sz="1600" b="1" dirty="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r>
              <a:tr h="674116">
                <a:tc>
                  <a:txBody>
                    <a:bodyPr/>
                    <a:lstStyle/>
                    <a:p>
                      <a:pPr marL="0" marR="0" algn="just">
                        <a:spcBef>
                          <a:spcPts val="0"/>
                        </a:spcBef>
                        <a:spcAft>
                          <a:spcPts val="600"/>
                        </a:spcAft>
                      </a:pPr>
                      <a:r>
                        <a:rPr lang="ru-RU" sz="1800" b="1" dirty="0" smtClean="0">
                          <a:effectLst/>
                        </a:rPr>
                        <a:t>Воспоставување на соодветни чекори за координирање на примената на Директивата 2007/60 / ЕЗ и Директивата 2000/60 / EG (член 9) </a:t>
                      </a:r>
                      <a:endParaRPr lang="en-US" sz="1600" b="1" dirty="0">
                        <a:effectLst/>
                        <a:latin typeface="Garamond"/>
                        <a:ea typeface="Times New Roman"/>
                        <a:cs typeface="Garamond"/>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r>
              <a:tr h="1011174">
                <a:tc>
                  <a:txBody>
                    <a:bodyPr/>
                    <a:lstStyle/>
                    <a:p>
                      <a:pPr marL="0" marR="0" algn="just">
                        <a:spcBef>
                          <a:spcPts val="0"/>
                        </a:spcBef>
                        <a:spcAft>
                          <a:spcPts val="600"/>
                        </a:spcAft>
                      </a:pPr>
                      <a:r>
                        <a:rPr lang="ru-RU" sz="1800" b="1" dirty="0" smtClean="0">
                          <a:effectLst/>
                        </a:rPr>
                        <a:t>Објавување претходна проценка на ризик, мапи за ризици од поплави и мапи за ризици од поплава, планови за управување со ризикот од поплава, ставајќи им достапни на јавноста (член 10)</a:t>
                      </a:r>
                      <a:endParaRPr lang="en-US" sz="2800" b="1" dirty="0">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a:effectLst/>
                          <a:sym typeface="Wingdings 2"/>
                        </a:rPr>
                        <a:t></a:t>
                      </a:r>
                      <a:endParaRPr lang="en-US" sz="2800" b="1">
                        <a:effectLst/>
                        <a:latin typeface="Calibri"/>
                        <a:ea typeface="Times New Roman"/>
                        <a:cs typeface="Times New Roman"/>
                      </a:endParaRPr>
                    </a:p>
                  </a:txBody>
                  <a:tcPr marL="67945" marR="67945" marT="0" marB="0"/>
                </a:tc>
                <a:tc>
                  <a:txBody>
                    <a:bodyPr/>
                    <a:lstStyle/>
                    <a:p>
                      <a:pPr marL="0" marR="0" algn="ctr">
                        <a:spcBef>
                          <a:spcPts val="0"/>
                        </a:spcBef>
                        <a:spcAft>
                          <a:spcPts val="600"/>
                        </a:spcAft>
                      </a:pPr>
                      <a:r>
                        <a:rPr lang="en-GB" sz="1800" b="1" dirty="0">
                          <a:effectLst/>
                          <a:sym typeface="Wingdings 2"/>
                        </a:rPr>
                        <a:t></a:t>
                      </a:r>
                      <a:endParaRPr lang="en-US" sz="2800" b="1" dirty="0">
                        <a:effectLst/>
                        <a:latin typeface="Calibri"/>
                        <a:ea typeface="Times New Roman"/>
                        <a:cs typeface="Times New Roman"/>
                      </a:endParaRPr>
                    </a:p>
                  </a:txBody>
                  <a:tcPr marL="67945" marR="67945" marT="0" marB="0"/>
                </a:tc>
              </a:tr>
            </a:tbl>
          </a:graphicData>
        </a:graphic>
      </p:graphicFrame>
      <p:sp>
        <p:nvSpPr>
          <p:cNvPr id="3" name="Content Placeholder 2"/>
          <p:cNvSpPr txBox="1">
            <a:spLocks/>
          </p:cNvSpPr>
          <p:nvPr/>
        </p:nvSpPr>
        <p:spPr>
          <a:xfrm>
            <a:off x="463178" y="6156102"/>
            <a:ext cx="11127808" cy="561774"/>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mk-MK" sz="6600" dirty="0" smtClean="0"/>
              <a:t>ПОРП – Струмица,     ПУП -  подготовка Полог,</a:t>
            </a:r>
            <a:endParaRPr lang="mk-MK" sz="6600" dirty="0"/>
          </a:p>
        </p:txBody>
      </p:sp>
    </p:spTree>
    <p:extLst>
      <p:ext uri="{BB962C8B-B14F-4D97-AF65-F5344CB8AC3E}">
        <p14:creationId xmlns:p14="http://schemas.microsoft.com/office/powerpoint/2010/main" xmlns="" val="19516420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r>
              <a:rPr lang="mk-MK" sz="6000" b="1" dirty="0">
                <a:solidFill>
                  <a:srgbClr val="FFFF00"/>
                </a:solidFill>
              </a:rPr>
              <a:t>Препораки за интегрирано управување / меѓусекторска соработка на </a:t>
            </a:r>
            <a:r>
              <a:rPr lang="mk-MK" sz="6000" b="1" dirty="0" smtClean="0">
                <a:solidFill>
                  <a:srgbClr val="FFFF00"/>
                </a:solidFill>
              </a:rPr>
              <a:t>секторите за шуми, вода </a:t>
            </a:r>
            <a:r>
              <a:rPr lang="mk-MK" sz="6000" b="1" dirty="0">
                <a:solidFill>
                  <a:srgbClr val="FFFF00"/>
                </a:solidFill>
              </a:rPr>
              <a:t>и </a:t>
            </a:r>
            <a:r>
              <a:rPr lang="mk-MK" sz="6000" b="1" dirty="0" smtClean="0">
                <a:solidFill>
                  <a:srgbClr val="FFFF00"/>
                </a:solidFill>
              </a:rPr>
              <a:t>почва </a:t>
            </a:r>
            <a:r>
              <a:rPr lang="mk-MK" sz="6000" b="1" dirty="0">
                <a:solidFill>
                  <a:srgbClr val="FFFF00"/>
                </a:solidFill>
              </a:rPr>
              <a:t>во </a:t>
            </a:r>
            <a:r>
              <a:rPr lang="mk-MK" sz="6000" b="1" dirty="0" smtClean="0">
                <a:solidFill>
                  <a:srgbClr val="FFFF00"/>
                </a:solidFill>
              </a:rPr>
              <a:t>државата </a:t>
            </a:r>
            <a:endParaRPr lang="en-US" sz="6000" b="1" dirty="0">
              <a:solidFill>
                <a:srgbClr val="FFFF00"/>
              </a:solidFill>
            </a:endParaRPr>
          </a:p>
        </p:txBody>
      </p:sp>
    </p:spTree>
    <p:extLst>
      <p:ext uri="{BB962C8B-B14F-4D97-AF65-F5344CB8AC3E}">
        <p14:creationId xmlns:p14="http://schemas.microsoft.com/office/powerpoint/2010/main" xmlns="" val="2273660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867" y="0"/>
            <a:ext cx="10515600" cy="781095"/>
          </a:xfrm>
        </p:spPr>
        <p:txBody>
          <a:bodyPr>
            <a:normAutofit fontScale="90000"/>
          </a:bodyPr>
          <a:lstStyle/>
          <a:p>
            <a:pPr algn="ctr"/>
            <a:r>
              <a:rPr lang="mk-MK" dirty="0" smtClean="0">
                <a:solidFill>
                  <a:srgbClr val="FFFF00"/>
                </a:solidFill>
              </a:rPr>
              <a:t>Осум </a:t>
            </a:r>
            <a:r>
              <a:rPr lang="mk-MK" dirty="0">
                <a:solidFill>
                  <a:srgbClr val="FFFF00"/>
                </a:solidFill>
              </a:rPr>
              <a:t>главни </a:t>
            </a:r>
            <a:r>
              <a:rPr lang="mk-MK" dirty="0" smtClean="0">
                <a:solidFill>
                  <a:srgbClr val="FFFF00"/>
                </a:solidFill>
              </a:rPr>
              <a:t>заеднички аспекти</a:t>
            </a:r>
            <a:endParaRPr lang="en-US" dirty="0">
              <a:solidFill>
                <a:srgbClr val="FFFF00"/>
              </a:solidFill>
            </a:endParaRPr>
          </a:p>
        </p:txBody>
      </p:sp>
      <p:sp>
        <p:nvSpPr>
          <p:cNvPr id="3" name="Content Placeholder 2"/>
          <p:cNvSpPr>
            <a:spLocks noGrp="1"/>
          </p:cNvSpPr>
          <p:nvPr>
            <p:ph idx="1"/>
          </p:nvPr>
        </p:nvSpPr>
        <p:spPr>
          <a:xfrm>
            <a:off x="141668" y="888642"/>
            <a:ext cx="12050332" cy="5969358"/>
          </a:xfrm>
        </p:spPr>
        <p:txBody>
          <a:bodyPr>
            <a:normAutofit lnSpcReduction="10000"/>
          </a:bodyPr>
          <a:lstStyle/>
          <a:p>
            <a:pPr>
              <a:spcAft>
                <a:spcPts val="1200"/>
              </a:spcAft>
            </a:pPr>
            <a:r>
              <a:rPr lang="mk-MK" b="1" dirty="0" smtClean="0"/>
              <a:t>(</a:t>
            </a:r>
            <a:r>
              <a:rPr lang="mk-MK" b="1" dirty="0"/>
              <a:t>1) Недоволен развој на секторот базиран на шумите и природните ресурси</a:t>
            </a:r>
            <a:endParaRPr lang="en-US" dirty="0"/>
          </a:p>
          <a:p>
            <a:pPr>
              <a:spcAft>
                <a:spcPts val="1200"/>
              </a:spcAft>
            </a:pPr>
            <a:r>
              <a:rPr lang="mk-MK" b="1" dirty="0" smtClean="0"/>
              <a:t>(</a:t>
            </a:r>
            <a:r>
              <a:rPr lang="mk-MK" b="1" dirty="0"/>
              <a:t>2) Неконтролираното користење на земјиштето треба да се </a:t>
            </a:r>
            <a:r>
              <a:rPr lang="mk-MK" b="1" dirty="0" smtClean="0"/>
              <a:t>регулира</a:t>
            </a:r>
            <a:r>
              <a:rPr lang="mk-MK" dirty="0" smtClean="0"/>
              <a:t> </a:t>
            </a:r>
            <a:endParaRPr lang="en-US" dirty="0"/>
          </a:p>
          <a:p>
            <a:pPr>
              <a:spcAft>
                <a:spcPts val="1200"/>
              </a:spcAft>
            </a:pPr>
            <a:r>
              <a:rPr lang="mk-MK" b="1" dirty="0"/>
              <a:t>(3) Екосистемските услуги имаат голем </a:t>
            </a:r>
            <a:r>
              <a:rPr lang="mk-MK" b="1" dirty="0" smtClean="0"/>
              <a:t>потенцијал</a:t>
            </a:r>
          </a:p>
          <a:p>
            <a:pPr>
              <a:spcAft>
                <a:spcPts val="1200"/>
              </a:spcAft>
            </a:pPr>
            <a:r>
              <a:rPr lang="mk-MK" b="1" dirty="0"/>
              <a:t>(4) Бизнис околината треба да се </a:t>
            </a:r>
            <a:r>
              <a:rPr lang="mk-MK" b="1" dirty="0" smtClean="0"/>
              <a:t>зајакне</a:t>
            </a:r>
            <a:endParaRPr lang="en-US" dirty="0"/>
          </a:p>
          <a:p>
            <a:pPr>
              <a:spcAft>
                <a:spcPts val="1200"/>
              </a:spcAft>
            </a:pPr>
            <a:r>
              <a:rPr lang="mk-MK" b="1" dirty="0"/>
              <a:t>(5) Приватните сопственици на земјиште да бидат активирани</a:t>
            </a:r>
            <a:endParaRPr lang="en-US" dirty="0"/>
          </a:p>
          <a:p>
            <a:pPr>
              <a:spcAft>
                <a:spcPts val="1200"/>
              </a:spcAft>
            </a:pPr>
            <a:r>
              <a:rPr lang="mk-MK" b="1" dirty="0" smtClean="0"/>
              <a:t>(</a:t>
            </a:r>
            <a:r>
              <a:rPr lang="mk-MK" b="1" dirty="0"/>
              <a:t>6) Отпорноста е интегрален концепт за користење на природните </a:t>
            </a:r>
            <a:r>
              <a:rPr lang="mk-MK" b="1" dirty="0" smtClean="0"/>
              <a:t>ресурси</a:t>
            </a:r>
          </a:p>
          <a:p>
            <a:pPr>
              <a:spcAft>
                <a:spcPts val="1200"/>
              </a:spcAft>
            </a:pPr>
            <a:r>
              <a:rPr lang="mk-MK" b="1" dirty="0"/>
              <a:t>(7) Институционалната рамка има потреба од интегрирана и координирана </a:t>
            </a:r>
            <a:r>
              <a:rPr lang="mk-MK" b="1" dirty="0" smtClean="0"/>
              <a:t>поддршка</a:t>
            </a:r>
          </a:p>
          <a:p>
            <a:pPr>
              <a:spcAft>
                <a:spcPts val="1200"/>
              </a:spcAft>
            </a:pPr>
            <a:r>
              <a:rPr lang="mk-MK" b="1" dirty="0"/>
              <a:t>(8) Капацитетите и образованието се вредни за инвестирање</a:t>
            </a:r>
            <a:endParaRPr lang="en-US" dirty="0"/>
          </a:p>
          <a:p>
            <a:pPr>
              <a:spcAft>
                <a:spcPts val="1200"/>
              </a:spcAft>
            </a:pPr>
            <a:endParaRPr lang="mk-MK" b="1" dirty="0" smtClean="0"/>
          </a:p>
          <a:p>
            <a:pPr>
              <a:spcAft>
                <a:spcPts val="1200"/>
              </a:spcAft>
            </a:pPr>
            <a:endParaRPr lang="en-US" dirty="0"/>
          </a:p>
          <a:p>
            <a:pPr>
              <a:spcAft>
                <a:spcPts val="1200"/>
              </a:spcAft>
            </a:pPr>
            <a:endParaRPr lang="en-US" dirty="0"/>
          </a:p>
          <a:p>
            <a:endParaRPr lang="en-US" dirty="0"/>
          </a:p>
          <a:p>
            <a:endParaRPr lang="en-US" dirty="0"/>
          </a:p>
        </p:txBody>
      </p:sp>
    </p:spTree>
    <p:extLst>
      <p:ext uri="{BB962C8B-B14F-4D97-AF65-F5344CB8AC3E}">
        <p14:creationId xmlns:p14="http://schemas.microsoft.com/office/powerpoint/2010/main" xmlns="" val="28578103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067504" cy="793974"/>
          </a:xfrm>
        </p:spPr>
        <p:txBody>
          <a:bodyPr>
            <a:noAutofit/>
          </a:bodyPr>
          <a:lstStyle/>
          <a:p>
            <a:r>
              <a:rPr lang="mk-MK" sz="4000" b="1" i="1" dirty="0">
                <a:solidFill>
                  <a:srgbClr val="FFFF00"/>
                </a:solidFill>
              </a:rPr>
              <a:t>(1) Насоки за развој на секторот природни ресурси</a:t>
            </a:r>
            <a:r>
              <a:rPr lang="en-US" sz="4000" dirty="0">
                <a:solidFill>
                  <a:srgbClr val="FFFF00"/>
                </a:solidFill>
              </a:rPr>
              <a:t/>
            </a:r>
            <a:br>
              <a:rPr lang="en-US" sz="4000" dirty="0">
                <a:solidFill>
                  <a:srgbClr val="FFFF00"/>
                </a:solidFill>
              </a:rPr>
            </a:br>
            <a:endParaRPr lang="en-US" sz="4000" dirty="0">
              <a:solidFill>
                <a:srgbClr val="FFFF00"/>
              </a:solidFill>
            </a:endParaRPr>
          </a:p>
        </p:txBody>
      </p:sp>
      <p:sp>
        <p:nvSpPr>
          <p:cNvPr id="3" name="Content Placeholder 2"/>
          <p:cNvSpPr>
            <a:spLocks noGrp="1"/>
          </p:cNvSpPr>
          <p:nvPr>
            <p:ph idx="1"/>
          </p:nvPr>
        </p:nvSpPr>
        <p:spPr>
          <a:xfrm>
            <a:off x="-95534" y="899982"/>
            <a:ext cx="12191999" cy="6155909"/>
          </a:xfrm>
        </p:spPr>
        <p:txBody>
          <a:bodyPr>
            <a:noAutofit/>
          </a:bodyPr>
          <a:lstStyle/>
          <a:p>
            <a:r>
              <a:rPr lang="mk-MK" sz="2400" b="1" u="sng" dirty="0">
                <a:effectLst>
                  <a:outerShdw blurRad="38100" dist="38100" dir="2700000" algn="tl">
                    <a:srgbClr val="000000">
                      <a:alpha val="43137"/>
                    </a:srgbClr>
                  </a:outerShdw>
                </a:effectLst>
                <a:latin typeface="Calibri" pitchFamily="34" charset="0"/>
                <a:cs typeface="Calibri" pitchFamily="34" charset="0"/>
              </a:rPr>
              <a:t>Шумарскиот сектор треба да се разбере во поширока дефиниција </a:t>
            </a:r>
            <a:r>
              <a:rPr lang="mk-MK" sz="2400" dirty="0" smtClean="0">
                <a:latin typeface="Calibri" pitchFamily="34" charset="0"/>
                <a:cs typeface="Calibri" pitchFamily="34" charset="0"/>
              </a:rPr>
              <a:t>сектор </a:t>
            </a:r>
            <a:r>
              <a:rPr lang="mk-MK" sz="2400" dirty="0">
                <a:latin typeface="Calibri" pitchFamily="34" charset="0"/>
                <a:cs typeface="Calibri" pitchFamily="34" charset="0"/>
              </a:rPr>
              <a:t>заснован на шуми, кој ги вклучува </a:t>
            </a:r>
            <a:r>
              <a:rPr lang="mk-MK" sz="2400" dirty="0" smtClean="0">
                <a:latin typeface="Calibri" pitchFamily="34" charset="0"/>
                <a:cs typeface="Calibri" pitchFamily="34" charset="0"/>
              </a:rPr>
              <a:t>и фазите </a:t>
            </a:r>
            <a:r>
              <a:rPr lang="mk-MK" sz="2400" dirty="0">
                <a:latin typeface="Calibri" pitchFamily="34" charset="0"/>
                <a:cs typeface="Calibri" pitchFamily="34" charset="0"/>
              </a:rPr>
              <a:t>од </a:t>
            </a:r>
            <a:r>
              <a:rPr lang="mk-MK" sz="2400" dirty="0" smtClean="0">
                <a:latin typeface="Calibri" pitchFamily="34" charset="0"/>
                <a:cs typeface="Calibri" pitchFamily="34" charset="0"/>
              </a:rPr>
              <a:t>примарнат преработка  </a:t>
            </a:r>
            <a:r>
              <a:rPr lang="mk-MK" sz="2400" dirty="0">
                <a:latin typeface="Calibri" pitchFamily="34" charset="0"/>
                <a:cs typeface="Calibri" pitchFamily="34" charset="0"/>
              </a:rPr>
              <a:t>на дрво и </a:t>
            </a:r>
            <a:r>
              <a:rPr lang="mk-MK" sz="2400" dirty="0" smtClean="0">
                <a:latin typeface="Calibri" pitchFamily="34" charset="0"/>
                <a:cs typeface="Calibri" pitchFamily="34" charset="0"/>
              </a:rPr>
              <a:t>НДШП, </a:t>
            </a:r>
            <a:r>
              <a:rPr lang="mk-MK" sz="2400" dirty="0">
                <a:latin typeface="Calibri" pitchFamily="34" charset="0"/>
                <a:cs typeface="Calibri" pitchFamily="34" charset="0"/>
              </a:rPr>
              <a:t>обезбедување на екосистемски услуги, но исто така и секундарни и </a:t>
            </a:r>
            <a:r>
              <a:rPr lang="mk-MK" sz="2400" dirty="0" smtClean="0">
                <a:latin typeface="Calibri" pitchFamily="34" charset="0"/>
                <a:cs typeface="Calibri" pitchFamily="34" charset="0"/>
              </a:rPr>
              <a:t>терциј. активности</a:t>
            </a:r>
          </a:p>
          <a:p>
            <a:pPr lvl="0"/>
            <a:r>
              <a:rPr lang="mk-MK" sz="2400" b="1" u="sng" dirty="0">
                <a:solidFill>
                  <a:schemeClr val="tx1"/>
                </a:solidFill>
                <a:latin typeface="Calibri" pitchFamily="34" charset="0"/>
                <a:cs typeface="Calibri" pitchFamily="34" charset="0"/>
              </a:rPr>
              <a:t>Зголемување на профитабилноста на шумските </a:t>
            </a:r>
            <a:r>
              <a:rPr lang="mk-MK" sz="2400" b="1" u="sng" dirty="0" smtClean="0">
                <a:solidFill>
                  <a:schemeClr val="tx1"/>
                </a:solidFill>
                <a:latin typeface="Calibri" pitchFamily="34" charset="0"/>
                <a:cs typeface="Calibri" pitchFamily="34" charset="0"/>
              </a:rPr>
              <a:t>претпријатија </a:t>
            </a:r>
            <a:r>
              <a:rPr lang="mk-MK" sz="2400" dirty="0" smtClean="0">
                <a:solidFill>
                  <a:schemeClr val="tx1"/>
                </a:solidFill>
                <a:latin typeface="Calibri" pitchFamily="34" charset="0"/>
                <a:cs typeface="Calibri" pitchFamily="34" charset="0"/>
              </a:rPr>
              <a:t>(рационализирање </a:t>
            </a:r>
            <a:r>
              <a:rPr lang="mk-MK" sz="2400" dirty="0">
                <a:solidFill>
                  <a:schemeClr val="tx1"/>
                </a:solidFill>
                <a:latin typeface="Calibri" pitchFamily="34" charset="0"/>
                <a:cs typeface="Calibri" pitchFamily="34" charset="0"/>
              </a:rPr>
              <a:t>на административните и управувачките </a:t>
            </a:r>
            <a:r>
              <a:rPr lang="mk-MK" sz="2400" dirty="0" smtClean="0">
                <a:solidFill>
                  <a:schemeClr val="tx1"/>
                </a:solidFill>
                <a:latin typeface="Calibri" pitchFamily="34" charset="0"/>
                <a:cs typeface="Calibri" pitchFamily="34" charset="0"/>
              </a:rPr>
              <a:t>структури</a:t>
            </a:r>
            <a:r>
              <a:rPr lang="en-US" sz="2400" dirty="0" smtClean="0">
                <a:solidFill>
                  <a:schemeClr val="tx1"/>
                </a:solidFill>
                <a:latin typeface="Calibri" pitchFamily="34" charset="0"/>
                <a:cs typeface="Calibri" pitchFamily="34" charset="0"/>
              </a:rPr>
              <a:t>; </a:t>
            </a:r>
            <a:r>
              <a:rPr lang="mk-MK" sz="2400" dirty="0">
                <a:solidFill>
                  <a:schemeClr val="tx1"/>
                </a:solidFill>
                <a:latin typeface="Calibri" pitchFamily="34" charset="0"/>
                <a:cs typeface="Calibri" pitchFamily="34" charset="0"/>
              </a:rPr>
              <a:t>з</a:t>
            </a:r>
            <a:r>
              <a:rPr lang="mk-MK" sz="2400" dirty="0" smtClean="0">
                <a:solidFill>
                  <a:schemeClr val="tx1"/>
                </a:solidFill>
                <a:latin typeface="Calibri" pitchFamily="34" charset="0"/>
                <a:cs typeface="Calibri" pitchFamily="34" charset="0"/>
              </a:rPr>
              <a:t>ајакнување </a:t>
            </a:r>
            <a:r>
              <a:rPr lang="mk-MK" sz="2400" dirty="0">
                <a:solidFill>
                  <a:schemeClr val="tx1"/>
                </a:solidFill>
                <a:latin typeface="Calibri" pitchFamily="34" charset="0"/>
                <a:cs typeface="Calibri" pitchFamily="34" charset="0"/>
              </a:rPr>
              <a:t>на одговорноста на персоналот, награди за </a:t>
            </a:r>
            <a:r>
              <a:rPr lang="mk-MK" sz="2400" dirty="0" smtClean="0">
                <a:solidFill>
                  <a:schemeClr val="tx1"/>
                </a:solidFill>
                <a:latin typeface="Calibri" pitchFamily="34" charset="0"/>
                <a:cs typeface="Calibri" pitchFamily="34" charset="0"/>
              </a:rPr>
              <a:t>успех, </a:t>
            </a:r>
            <a:r>
              <a:rPr lang="mk-MK" sz="2400" dirty="0">
                <a:solidFill>
                  <a:schemeClr val="tx1"/>
                </a:solidFill>
                <a:latin typeface="Calibri" pitchFamily="34" charset="0"/>
                <a:cs typeface="Calibri" pitchFamily="34" charset="0"/>
              </a:rPr>
              <a:t>инвестиции во шумската инфраструктура и технологија, посилен премин кон стратегии за адаптивно управување и премин од </a:t>
            </a:r>
            <a:r>
              <a:rPr lang="mk-MK" sz="2400" dirty="0" smtClean="0">
                <a:solidFill>
                  <a:schemeClr val="tx1"/>
                </a:solidFill>
                <a:latin typeface="Calibri" pitchFamily="34" charset="0"/>
                <a:cs typeface="Calibri" pitchFamily="34" charset="0"/>
              </a:rPr>
              <a:t>квантитет кон квалитет</a:t>
            </a:r>
          </a:p>
          <a:p>
            <a:pPr lvl="0"/>
            <a:r>
              <a:rPr lang="mk-MK" sz="2400" b="1" u="sng" dirty="0">
                <a:solidFill>
                  <a:schemeClr val="tx1"/>
                </a:solidFill>
                <a:latin typeface="Calibri" pitchFamily="34" charset="0"/>
                <a:cs typeface="Calibri" pitchFamily="34" charset="0"/>
              </a:rPr>
              <a:t>Подобрување на базата на знае</a:t>
            </a:r>
            <a:r>
              <a:rPr lang="mk-MK" sz="2400" dirty="0">
                <a:solidFill>
                  <a:schemeClr val="tx1"/>
                </a:solidFill>
                <a:latin typeface="Calibri" pitchFamily="34" charset="0"/>
                <a:cs typeface="Calibri" pitchFamily="34" charset="0"/>
              </a:rPr>
              <a:t>ња за управување со шумите, почвата и сливот: современи инструменти за следење се предуслови за одржливо управување со шумските ресурси</a:t>
            </a:r>
            <a:r>
              <a:rPr lang="mk-MK" sz="2400" dirty="0" smtClean="0">
                <a:solidFill>
                  <a:schemeClr val="tx1"/>
                </a:solidFill>
                <a:latin typeface="Calibri" pitchFamily="34" charset="0"/>
                <a:cs typeface="Calibri" pitchFamily="34" charset="0"/>
              </a:rPr>
              <a:t>.</a:t>
            </a:r>
          </a:p>
          <a:p>
            <a:r>
              <a:rPr lang="mk-MK" sz="2400" b="1" u="sng" dirty="0">
                <a:solidFill>
                  <a:schemeClr val="tx1"/>
                </a:solidFill>
                <a:latin typeface="Calibri" pitchFamily="34" charset="0"/>
                <a:cs typeface="Calibri" pitchFamily="34" charset="0"/>
              </a:rPr>
              <a:t>Градење на нови можности за создавање на вредност</a:t>
            </a:r>
            <a:r>
              <a:rPr lang="mk-MK" sz="2400" dirty="0" smtClean="0">
                <a:solidFill>
                  <a:schemeClr val="tx1"/>
                </a:solidFill>
                <a:latin typeface="Calibri" pitchFamily="34" charset="0"/>
                <a:cs typeface="Calibri" pitchFamily="34" charset="0"/>
              </a:rPr>
              <a:t>:. </a:t>
            </a:r>
            <a:r>
              <a:rPr lang="mk-MK" sz="2400" dirty="0">
                <a:solidFill>
                  <a:schemeClr val="tx1"/>
                </a:solidFill>
                <a:latin typeface="Calibri" pitchFamily="34" charset="0"/>
                <a:cs typeface="Calibri" pitchFamily="34" charset="0"/>
              </a:rPr>
              <a:t>К</a:t>
            </a:r>
            <a:r>
              <a:rPr lang="mk-MK" sz="2400" dirty="0" smtClean="0">
                <a:solidFill>
                  <a:schemeClr val="tx1"/>
                </a:solidFill>
                <a:latin typeface="Calibri" pitchFamily="34" charset="0"/>
                <a:cs typeface="Calibri" pitchFamily="34" charset="0"/>
              </a:rPr>
              <a:t>ористењето </a:t>
            </a:r>
            <a:r>
              <a:rPr lang="mk-MK" sz="2400" dirty="0">
                <a:solidFill>
                  <a:schemeClr val="tx1"/>
                </a:solidFill>
                <a:latin typeface="Calibri" pitchFamily="34" charset="0"/>
                <a:cs typeface="Calibri" pitchFamily="34" charset="0"/>
              </a:rPr>
              <a:t>на големи количини на </a:t>
            </a:r>
            <a:r>
              <a:rPr lang="mk-MK" sz="2400" dirty="0" smtClean="0">
                <a:solidFill>
                  <a:schemeClr val="tx1"/>
                </a:solidFill>
                <a:latin typeface="Calibri" pitchFamily="34" charset="0"/>
                <a:cs typeface="Calibri" pitchFamily="34" charset="0"/>
              </a:rPr>
              <a:t>дрво може </a:t>
            </a:r>
            <a:r>
              <a:rPr lang="mk-MK" sz="2400" dirty="0">
                <a:solidFill>
                  <a:schemeClr val="tx1"/>
                </a:solidFill>
                <a:latin typeface="Calibri" pitchFamily="34" charset="0"/>
                <a:cs typeface="Calibri" pitchFamily="34" charset="0"/>
              </a:rPr>
              <a:t>да се надминат со нови биоенергетски стратегии, </a:t>
            </a:r>
            <a:r>
              <a:rPr lang="mk-MK" sz="2400" dirty="0" smtClean="0">
                <a:solidFill>
                  <a:schemeClr val="tx1"/>
                </a:solidFill>
                <a:latin typeface="Calibri" pitchFamily="34" charset="0"/>
                <a:cs typeface="Calibri" pitchFamily="34" charset="0"/>
              </a:rPr>
              <a:t>Новите </a:t>
            </a:r>
            <a:r>
              <a:rPr lang="mk-MK" sz="2400" dirty="0">
                <a:solidFill>
                  <a:schemeClr val="tx1"/>
                </a:solidFill>
                <a:latin typeface="Calibri" pitchFamily="34" charset="0"/>
                <a:cs typeface="Calibri" pitchFamily="34" charset="0"/>
              </a:rPr>
              <a:t>трендови како што се озеленувањето на општеството, здравата храна или еко-туризмот можат да создадат големи можности за диверзификација на секторот, но имаат потреба од стратешка и политичка поддршка и бараат национални и меѓународни инвестиции во меѓусекторски пристап. </a:t>
            </a:r>
            <a:endParaRPr lang="mk-MK" sz="2400" dirty="0" smtClean="0">
              <a:solidFill>
                <a:schemeClr val="tx1"/>
              </a:solidFill>
              <a:latin typeface="Calibri" pitchFamily="34" charset="0"/>
              <a:cs typeface="Calibri" pitchFamily="34" charset="0"/>
            </a:endParaRPr>
          </a:p>
          <a:p>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9184472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012" y="255944"/>
            <a:ext cx="11782567" cy="849526"/>
          </a:xfrm>
        </p:spPr>
        <p:txBody>
          <a:bodyPr>
            <a:noAutofit/>
          </a:bodyPr>
          <a:lstStyle/>
          <a:p>
            <a:r>
              <a:rPr lang="mk-MK" sz="3000" b="1" i="1" dirty="0">
                <a:solidFill>
                  <a:srgbClr val="FFFF00"/>
                </a:solidFill>
              </a:rPr>
              <a:t>(2) </a:t>
            </a:r>
            <a:r>
              <a:rPr lang="mk-MK" sz="3000" b="1" i="1" dirty="0" smtClean="0">
                <a:solidFill>
                  <a:srgbClr val="FFFF00"/>
                </a:solidFill>
              </a:rPr>
              <a:t>Нови </a:t>
            </a:r>
            <a:r>
              <a:rPr lang="mk-MK" sz="3000" b="1" i="1" dirty="0">
                <a:solidFill>
                  <a:srgbClr val="FFFF00"/>
                </a:solidFill>
              </a:rPr>
              <a:t>пристапи за планирање на користењето на земјиштето</a:t>
            </a:r>
            <a:r>
              <a:rPr lang="en-US" sz="3000" b="1" dirty="0">
                <a:solidFill>
                  <a:srgbClr val="FFFF00"/>
                </a:solidFill>
              </a:rPr>
              <a:t/>
            </a:r>
            <a:br>
              <a:rPr lang="en-US" sz="3000" b="1" dirty="0">
                <a:solidFill>
                  <a:srgbClr val="FFFF00"/>
                </a:solidFill>
              </a:rPr>
            </a:br>
            <a:endParaRPr lang="en-US" sz="3000" b="1" dirty="0">
              <a:solidFill>
                <a:srgbClr val="FFFF00"/>
              </a:solidFill>
            </a:endParaRPr>
          </a:p>
        </p:txBody>
      </p:sp>
      <p:sp>
        <p:nvSpPr>
          <p:cNvPr id="3" name="Content Placeholder 2"/>
          <p:cNvSpPr>
            <a:spLocks noGrp="1"/>
          </p:cNvSpPr>
          <p:nvPr>
            <p:ph idx="1"/>
          </p:nvPr>
        </p:nvSpPr>
        <p:spPr>
          <a:xfrm>
            <a:off x="150125" y="996287"/>
            <a:ext cx="11846257" cy="5732060"/>
          </a:xfrm>
        </p:spPr>
        <p:txBody>
          <a:bodyPr>
            <a:noAutofit/>
          </a:bodyPr>
          <a:lstStyle/>
          <a:p>
            <a:pPr lvl="0"/>
            <a:r>
              <a:rPr lang="mk-MK" sz="2400" b="1" u="sng" dirty="0">
                <a:latin typeface="Arial Narrow" pitchFamily="34" charset="0"/>
              </a:rPr>
              <a:t>Подобрување и усогласување на просторното </a:t>
            </a:r>
            <a:r>
              <a:rPr lang="mk-MK" sz="2400" b="1" u="sng" dirty="0" smtClean="0">
                <a:latin typeface="Arial Narrow" pitchFamily="34" charset="0"/>
              </a:rPr>
              <a:t>и урбанистичкото планирање</a:t>
            </a:r>
            <a:r>
              <a:rPr lang="mk-MK" sz="2400" dirty="0">
                <a:latin typeface="Arial Narrow" pitchFamily="34" charset="0"/>
              </a:rPr>
              <a:t>: неконзистентно </a:t>
            </a:r>
            <a:r>
              <a:rPr lang="mk-MK" sz="2400" dirty="0" smtClean="0">
                <a:latin typeface="Arial Narrow" pitchFamily="34" charset="0"/>
              </a:rPr>
              <a:t>урбанистичко  планирање, </a:t>
            </a:r>
            <a:r>
              <a:rPr lang="mk-MK" sz="2400" dirty="0">
                <a:latin typeface="Arial Narrow" pitchFamily="34" charset="0"/>
              </a:rPr>
              <a:t>разделени одговорности, слабо спроведување на правилата и регулативите </a:t>
            </a:r>
            <a:r>
              <a:rPr lang="mk-MK" sz="2400" dirty="0" smtClean="0">
                <a:latin typeface="Arial Narrow" pitchFamily="34" charset="0"/>
              </a:rPr>
              <a:t>и несоодветно користење на </a:t>
            </a:r>
            <a:r>
              <a:rPr lang="mk-MK" sz="2400" dirty="0">
                <a:latin typeface="Arial Narrow" pitchFamily="34" charset="0"/>
              </a:rPr>
              <a:t>земјиштето создаваат долготрајни влијанија врз одржувањето на соодветните почвени и екосистемски </a:t>
            </a:r>
            <a:r>
              <a:rPr lang="mk-MK" sz="2400" dirty="0" smtClean="0">
                <a:latin typeface="Arial Narrow" pitchFamily="34" charset="0"/>
              </a:rPr>
              <a:t>квалитети</a:t>
            </a:r>
            <a:endParaRPr lang="en-US" sz="2400" dirty="0">
              <a:latin typeface="Arial Narrow" pitchFamily="34" charset="0"/>
            </a:endParaRPr>
          </a:p>
          <a:p>
            <a:pPr lvl="0"/>
            <a:r>
              <a:rPr lang="mk-MK" sz="2400" b="1" u="sng" dirty="0">
                <a:latin typeface="Arial Narrow" pitchFamily="34" charset="0"/>
              </a:rPr>
              <a:t>Инвестирање во инструменти за управување со природните ресурси</a:t>
            </a:r>
            <a:r>
              <a:rPr lang="mk-MK" sz="2400" dirty="0">
                <a:latin typeface="Arial Narrow" pitchFamily="34" charset="0"/>
              </a:rPr>
              <a:t>, како што се </a:t>
            </a:r>
            <a:r>
              <a:rPr lang="mk-MK" sz="2400" dirty="0" smtClean="0">
                <a:latin typeface="Arial Narrow" pitchFamily="34" charset="0"/>
              </a:rPr>
              <a:t>мултифункционални планови за шумите</a:t>
            </a:r>
            <a:r>
              <a:rPr lang="mk-MK" sz="2400" dirty="0">
                <a:latin typeface="Arial Narrow" pitchFamily="34" charset="0"/>
              </a:rPr>
              <a:t>, планови за управување со ризиците од поплави, карти за опасност и ризици од поплави, почвени карти и хармонизирани системи за </a:t>
            </a:r>
            <a:r>
              <a:rPr lang="mk-MK" sz="2400" dirty="0" smtClean="0">
                <a:latin typeface="Arial Narrow" pitchFamily="34" charset="0"/>
              </a:rPr>
              <a:t>мониторинг, </a:t>
            </a:r>
            <a:r>
              <a:rPr lang="mk-MK" sz="2400" dirty="0">
                <a:latin typeface="Arial Narrow" pitchFamily="34" charset="0"/>
              </a:rPr>
              <a:t>општо вклучувајќи хармонизирана методологија за утврдување на загубата на почвата </a:t>
            </a:r>
            <a:r>
              <a:rPr lang="mk-MK" sz="2400" dirty="0" smtClean="0">
                <a:latin typeface="Arial Narrow" pitchFamily="34" charset="0"/>
              </a:rPr>
              <a:t>и на </a:t>
            </a:r>
            <a:r>
              <a:rPr lang="mk-MK" sz="2400" dirty="0">
                <a:latin typeface="Arial Narrow" pitchFamily="34" charset="0"/>
              </a:rPr>
              <a:t>регионално ниво.</a:t>
            </a:r>
            <a:endParaRPr lang="en-US" sz="2400" dirty="0">
              <a:latin typeface="Arial Narrow" pitchFamily="34" charset="0"/>
            </a:endParaRPr>
          </a:p>
          <a:p>
            <a:pPr lvl="0"/>
            <a:r>
              <a:rPr lang="mk-MK" sz="2400" b="1" u="sng" dirty="0" smtClean="0">
                <a:solidFill>
                  <a:schemeClr val="tx1"/>
                </a:solidFill>
                <a:latin typeface="Arial Narrow" pitchFamily="34" charset="0"/>
              </a:rPr>
              <a:t>Рекултивација на </a:t>
            </a:r>
            <a:r>
              <a:rPr lang="mk-MK" sz="2400" b="1" u="sng" dirty="0">
                <a:solidFill>
                  <a:schemeClr val="tx1"/>
                </a:solidFill>
                <a:latin typeface="Arial Narrow" pitchFamily="34" charset="0"/>
              </a:rPr>
              <a:t>загадени </a:t>
            </a:r>
            <a:r>
              <a:rPr lang="mk-MK" sz="2400" b="1" u="sng" dirty="0" smtClean="0">
                <a:solidFill>
                  <a:schemeClr val="tx1"/>
                </a:solidFill>
                <a:latin typeface="Arial Narrow" pitchFamily="34" charset="0"/>
              </a:rPr>
              <a:t>локалитети - </a:t>
            </a:r>
            <a:r>
              <a:rPr lang="mk-MK" sz="2400" dirty="0" smtClean="0">
                <a:solidFill>
                  <a:schemeClr val="tx1"/>
                </a:solidFill>
                <a:latin typeface="Arial Narrow" pitchFamily="34" charset="0"/>
              </a:rPr>
              <a:t> реализација со свои средства ил со меѓународна помош</a:t>
            </a:r>
            <a:endParaRPr lang="mk-MK" sz="2400" b="1" u="sng" dirty="0" smtClean="0">
              <a:solidFill>
                <a:schemeClr val="tx1"/>
              </a:solidFill>
              <a:latin typeface="Arial Narrow" pitchFamily="34" charset="0"/>
            </a:endParaRPr>
          </a:p>
          <a:p>
            <a:pPr lvl="0"/>
            <a:r>
              <a:rPr lang="mk-MK" sz="2400" b="1" u="sng" dirty="0" smtClean="0">
                <a:solidFill>
                  <a:schemeClr val="tx1"/>
                </a:solidFill>
                <a:latin typeface="Arial Narrow" pitchFamily="34" charset="0"/>
              </a:rPr>
              <a:t>Намалување </a:t>
            </a:r>
            <a:r>
              <a:rPr lang="mk-MK" sz="2400" b="1" u="sng" dirty="0">
                <a:solidFill>
                  <a:schemeClr val="tx1"/>
                </a:solidFill>
                <a:latin typeface="Arial Narrow" pitchFamily="34" charset="0"/>
              </a:rPr>
              <a:t>на напуштањето на земјиштето</a:t>
            </a:r>
            <a:r>
              <a:rPr lang="mk-MK" sz="2400" dirty="0" smtClean="0">
                <a:latin typeface="Arial Narrow" pitchFamily="34" charset="0"/>
              </a:rPr>
              <a:t>: Инвестициите </a:t>
            </a:r>
            <a:r>
              <a:rPr lang="mk-MK" sz="2400" dirty="0">
                <a:latin typeface="Arial Narrow" pitchFamily="34" charset="0"/>
              </a:rPr>
              <a:t>во руралните области се клучни за одржување на капацитетите на ресурсите и на луѓето во регионот. Европските програми како што е IPARD создаваат можности за поддршка, </a:t>
            </a:r>
            <a:endParaRPr lang="en-US" sz="2400" dirty="0">
              <a:latin typeface="Arial Narrow" pitchFamily="34" charset="0"/>
            </a:endParaRPr>
          </a:p>
          <a:p>
            <a:pPr lvl="0"/>
            <a:r>
              <a:rPr lang="mk-MK" sz="2400" b="1" u="sng" dirty="0">
                <a:latin typeface="Arial Narrow" pitchFamily="34" charset="0"/>
              </a:rPr>
              <a:t>Поддршка на модерните комуникациски технологии и инфраструктура</a:t>
            </a:r>
            <a:r>
              <a:rPr lang="mk-MK" sz="2400" dirty="0">
                <a:latin typeface="Arial Narrow" pitchFamily="34" charset="0"/>
              </a:rPr>
              <a:t> за веб-пристап  во руралните средини за интегрирано планирање на шумски, почвени и водни ресурси.</a:t>
            </a:r>
            <a:endParaRPr lang="en-US" sz="2400" dirty="0">
              <a:latin typeface="Arial Narrow" pitchFamily="34" charset="0"/>
            </a:endParaRPr>
          </a:p>
          <a:p>
            <a:endParaRPr lang="en-US" sz="2400" dirty="0">
              <a:latin typeface="Arial Narrow" pitchFamily="34" charset="0"/>
            </a:endParaRPr>
          </a:p>
        </p:txBody>
      </p:sp>
    </p:spTree>
    <p:extLst>
      <p:ext uri="{BB962C8B-B14F-4D97-AF65-F5344CB8AC3E}">
        <p14:creationId xmlns:p14="http://schemas.microsoft.com/office/powerpoint/2010/main" xmlns="" val="36799110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322" y="0"/>
            <a:ext cx="12023678" cy="1325563"/>
          </a:xfrm>
        </p:spPr>
        <p:txBody>
          <a:bodyPr>
            <a:normAutofit/>
          </a:bodyPr>
          <a:lstStyle/>
          <a:p>
            <a:pPr algn="ctr"/>
            <a:r>
              <a:rPr lang="mk-MK" sz="2800" b="1" i="1" dirty="0">
                <a:solidFill>
                  <a:srgbClr val="FFFF00"/>
                </a:solidFill>
              </a:rPr>
              <a:t>(3) Екосистемски услуги како улога за интегрирано користење на природните ресурси</a:t>
            </a:r>
            <a:r>
              <a:rPr lang="en-US" sz="2800" b="1" dirty="0">
                <a:solidFill>
                  <a:srgbClr val="FFFF00"/>
                </a:solidFill>
              </a:rPr>
              <a:t/>
            </a:r>
            <a:br>
              <a:rPr lang="en-US" sz="2800" b="1" dirty="0">
                <a:solidFill>
                  <a:srgbClr val="FFFF00"/>
                </a:solidFill>
              </a:rPr>
            </a:br>
            <a:endParaRPr lang="en-US" sz="2800" b="1" dirty="0">
              <a:solidFill>
                <a:srgbClr val="FFFF00"/>
              </a:solidFill>
            </a:endParaRPr>
          </a:p>
        </p:txBody>
      </p:sp>
      <p:sp>
        <p:nvSpPr>
          <p:cNvPr id="3" name="Content Placeholder 2"/>
          <p:cNvSpPr>
            <a:spLocks noGrp="1"/>
          </p:cNvSpPr>
          <p:nvPr>
            <p:ph idx="1"/>
          </p:nvPr>
        </p:nvSpPr>
        <p:spPr>
          <a:xfrm>
            <a:off x="109182" y="996286"/>
            <a:ext cx="11982734" cy="5732059"/>
          </a:xfrm>
        </p:spPr>
        <p:txBody>
          <a:bodyPr>
            <a:noAutofit/>
          </a:bodyPr>
          <a:lstStyle/>
          <a:p>
            <a:pPr lvl="0"/>
            <a:r>
              <a:rPr lang="mk-MK" sz="2200" b="1" u="sng" dirty="0" smtClean="0">
                <a:latin typeface="Arial Narrow" pitchFamily="34" charset="0"/>
              </a:rPr>
              <a:t>Креирање </a:t>
            </a:r>
            <a:r>
              <a:rPr lang="mk-MK" sz="2200" b="1" u="sng" dirty="0">
                <a:latin typeface="Arial Narrow" pitchFamily="34" charset="0"/>
              </a:rPr>
              <a:t>на </a:t>
            </a:r>
            <a:r>
              <a:rPr lang="mk-MK" sz="2200" b="1" u="sng" dirty="0" smtClean="0">
                <a:latin typeface="Arial Narrow" pitchFamily="34" charset="0"/>
              </a:rPr>
              <a:t>меѓусекторски </a:t>
            </a:r>
            <a:r>
              <a:rPr lang="mk-MK" sz="2200" b="1" u="sng" dirty="0">
                <a:latin typeface="Arial Narrow" pitchFamily="34" charset="0"/>
              </a:rPr>
              <a:t>платформи за креирање политики и донесување одлуки: </a:t>
            </a:r>
            <a:r>
              <a:rPr lang="mk-MK" sz="2200" dirty="0">
                <a:latin typeface="Arial Narrow" pitchFamily="34" charset="0"/>
              </a:rPr>
              <a:t>фрагментираното донесување одлуки не одговара на интегритетот на екосистемите и на нивните услуги. Ако шумите, водата и почвата се поделени во политички и административни одговорности, интегрирано управување со природните ресурси е невозможно. Новите начини на управување со природни ресурси, како што се меѓуминистерските форуми за размена, регионалните, меѓунационалните форуми за екосистемски пристап и интегрираните алатки за планирање на терен, можат да поттикнат подобра интеграција и да помогнат во намалувањето на несоодветни стимулации за користење на земјиштето и природните ресурси.</a:t>
            </a:r>
            <a:endParaRPr lang="en-US" sz="2200" dirty="0">
              <a:latin typeface="Arial Narrow" pitchFamily="34" charset="0"/>
            </a:endParaRPr>
          </a:p>
          <a:p>
            <a:pPr lvl="0"/>
            <a:r>
              <a:rPr lang="mk-MK" sz="2200" b="1" u="sng" dirty="0">
                <a:latin typeface="Arial Narrow" pitchFamily="34" charset="0"/>
              </a:rPr>
              <a:t>Да се истражат нови начини за маркетинг и плаќање на екосистемските услугите</a:t>
            </a:r>
            <a:r>
              <a:rPr lang="mk-MK" sz="2200" dirty="0">
                <a:latin typeface="Arial Narrow" pitchFamily="34" charset="0"/>
              </a:rPr>
              <a:t>: да се добијат средства за поттикнување на екосистемските услуги треба да се генерираат приходи од приватна и од државна страна. Треба да се бараат механизми за поддршка на маркетингот на екосистемските услуги на пазарот, како што е еко-туризмот, заштитата на претприемништвото и инструментот за обезбедување на одржување на непрофитабилни услуги и јавни добра (како што се вода или биолошка разновидност). Инструментите на ЕУ, како што е Натура 2000, се вредни за следење и важни за усогласување.</a:t>
            </a:r>
            <a:endParaRPr lang="en-US" sz="2200" dirty="0">
              <a:latin typeface="Arial Narrow" pitchFamily="34" charset="0"/>
            </a:endParaRPr>
          </a:p>
          <a:p>
            <a:pPr lvl="0"/>
            <a:r>
              <a:rPr lang="mk-MK" sz="2200" b="1" u="sng" dirty="0">
                <a:latin typeface="Arial Narrow" pitchFamily="34" charset="0"/>
              </a:rPr>
              <a:t>Да се најде соодветно зонирање на екосистемските услуги</a:t>
            </a:r>
            <a:r>
              <a:rPr lang="mk-MK" sz="2200" dirty="0">
                <a:latin typeface="Arial Narrow" pitchFamily="34" charset="0"/>
              </a:rPr>
              <a:t>: дефинирањето на жешки точки за специфични услуги за екосистемските услуги може да го поддржи соодветниот механизам за планирање и насочено и ефикасно финансирање на целните потреби и стоки.</a:t>
            </a:r>
            <a:endParaRPr lang="en-US" sz="2200" dirty="0">
              <a:latin typeface="Arial Narrow" pitchFamily="34" charset="0"/>
            </a:endParaRPr>
          </a:p>
          <a:p>
            <a:endParaRPr lang="en-US" sz="2200" dirty="0">
              <a:latin typeface="Arial Narrow" pitchFamily="34" charset="0"/>
            </a:endParaRPr>
          </a:p>
          <a:p>
            <a:endParaRPr lang="en-US" sz="2200" dirty="0">
              <a:latin typeface="Arial Narrow" pitchFamily="34" charset="0"/>
            </a:endParaRPr>
          </a:p>
        </p:txBody>
      </p:sp>
    </p:spTree>
    <p:extLst>
      <p:ext uri="{BB962C8B-B14F-4D97-AF65-F5344CB8AC3E}">
        <p14:creationId xmlns:p14="http://schemas.microsoft.com/office/powerpoint/2010/main" xmlns="" val="31151282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056"/>
            <a:ext cx="11253716" cy="753991"/>
          </a:xfrm>
        </p:spPr>
        <p:txBody>
          <a:bodyPr>
            <a:normAutofit fontScale="90000"/>
          </a:bodyPr>
          <a:lstStyle/>
          <a:p>
            <a:r>
              <a:rPr lang="mk-MK" sz="3200" b="1" i="1" dirty="0">
                <a:solidFill>
                  <a:srgbClr val="FFFF00"/>
                </a:solidFill>
              </a:rPr>
              <a:t>(4) Кон ново ниво на развој на бизнисот</a:t>
            </a:r>
            <a:r>
              <a:rPr lang="en-US" sz="3200" b="1" dirty="0">
                <a:solidFill>
                  <a:srgbClr val="FFFF00"/>
                </a:solidFill>
              </a:rPr>
              <a:t/>
            </a:r>
            <a:br>
              <a:rPr lang="en-US" sz="3200" b="1" dirty="0">
                <a:solidFill>
                  <a:srgbClr val="FFFF00"/>
                </a:solidFill>
              </a:rPr>
            </a:br>
            <a:endParaRPr lang="en-US" sz="3200" b="1" dirty="0">
              <a:solidFill>
                <a:srgbClr val="FFFF00"/>
              </a:solidFill>
            </a:endParaRPr>
          </a:p>
        </p:txBody>
      </p:sp>
      <p:sp>
        <p:nvSpPr>
          <p:cNvPr id="3" name="Content Placeholder 2"/>
          <p:cNvSpPr>
            <a:spLocks noGrp="1"/>
          </p:cNvSpPr>
          <p:nvPr>
            <p:ph idx="1"/>
          </p:nvPr>
        </p:nvSpPr>
        <p:spPr>
          <a:xfrm>
            <a:off x="0" y="709684"/>
            <a:ext cx="12191999" cy="6148316"/>
          </a:xfrm>
        </p:spPr>
        <p:txBody>
          <a:bodyPr>
            <a:noAutofit/>
          </a:bodyPr>
          <a:lstStyle/>
          <a:p>
            <a:pPr lvl="0"/>
            <a:r>
              <a:rPr lang="mk-MK" sz="2200" b="1" u="sng" dirty="0">
                <a:latin typeface="Calibri" pitchFamily="34" charset="0"/>
                <a:cs typeface="Calibri" pitchFamily="34" charset="0"/>
              </a:rPr>
              <a:t>Подобрување на спроведувањето на законот и правната сигурност</a:t>
            </a:r>
            <a:r>
              <a:rPr lang="mk-MK" sz="2200" dirty="0">
                <a:latin typeface="Calibri" pitchFamily="34" charset="0"/>
                <a:cs typeface="Calibri" pitchFamily="34" charset="0"/>
              </a:rPr>
              <a:t>: за секоја економска активност зачувување на правните стандарди, сигурноста на инвестициите и правната сигурност е од фундаментално значење за неговата имплементација. </a:t>
            </a:r>
            <a:r>
              <a:rPr lang="mk-MK" sz="2200" dirty="0" smtClean="0">
                <a:latin typeface="Calibri" pitchFamily="34" charset="0"/>
                <a:cs typeface="Calibri" pitchFamily="34" charset="0"/>
              </a:rPr>
              <a:t>Суштинска е борба со бесправмни активности , неправилно </a:t>
            </a:r>
            <a:r>
              <a:rPr lang="mk-MK" sz="2200" dirty="0">
                <a:latin typeface="Calibri" pitchFamily="34" charset="0"/>
                <a:cs typeface="Calibri" pitchFamily="34" charset="0"/>
              </a:rPr>
              <a:t>менување на легалните прописи честопати се одвиваат рака за рака со корупцијата што го попречува стимулот за иницијативата и инвестициите.</a:t>
            </a:r>
            <a:endParaRPr lang="en-US" sz="2200" dirty="0">
              <a:latin typeface="Calibri" pitchFamily="34" charset="0"/>
              <a:cs typeface="Calibri" pitchFamily="34" charset="0"/>
            </a:endParaRPr>
          </a:p>
          <a:p>
            <a:pPr lvl="0"/>
            <a:r>
              <a:rPr lang="mk-MK" sz="2200" b="1" u="sng" dirty="0">
                <a:latin typeface="Calibri" pitchFamily="34" charset="0"/>
                <a:cs typeface="Calibri" pitchFamily="34" charset="0"/>
              </a:rPr>
              <a:t>Да се развијат капацитети и стратегии за не-примарните сектори</a:t>
            </a:r>
            <a:r>
              <a:rPr lang="mk-MK" sz="2200" dirty="0">
                <a:latin typeface="Calibri" pitchFamily="34" charset="0"/>
                <a:cs typeface="Calibri" pitchFamily="34" charset="0"/>
              </a:rPr>
              <a:t>: зголемениот надзор над природните ресурси како главен двигател на новата економија подразбира дека постојат многу можности за создавање на вредност. Вертикалната соработка меѓу потсекторите, новите </a:t>
            </a:r>
            <a:r>
              <a:rPr lang="mk-MK" sz="2200" dirty="0" smtClean="0">
                <a:latin typeface="Calibri" pitchFamily="34" charset="0"/>
                <a:cs typeface="Calibri" pitchFamily="34" charset="0"/>
              </a:rPr>
              <a:t>брендови </a:t>
            </a:r>
            <a:r>
              <a:rPr lang="mk-MK" sz="2200" dirty="0">
                <a:latin typeface="Calibri" pitchFamily="34" charset="0"/>
                <a:cs typeface="Calibri" pitchFamily="34" charset="0"/>
              </a:rPr>
              <a:t>за производи со додадена вредност, наместо извоз на суровини, може да помогне да се направат природните ресурси локомотива на биоекономијата во регионот, вклучувајќи ги и преработените и напредни производи од дрво </a:t>
            </a:r>
            <a:r>
              <a:rPr lang="mk-MK" sz="2200" dirty="0" smtClean="0">
                <a:latin typeface="Calibri" pitchFamily="34" charset="0"/>
                <a:cs typeface="Calibri" pitchFamily="34" charset="0"/>
              </a:rPr>
              <a:t>при </a:t>
            </a:r>
            <a:r>
              <a:rPr lang="mk-MK" sz="2200" dirty="0">
                <a:latin typeface="Calibri" pitchFamily="34" charset="0"/>
                <a:cs typeface="Calibri" pitchFamily="34" charset="0"/>
              </a:rPr>
              <a:t>обидот да се постигне задржување на работна сила и капацитетите во регионот</a:t>
            </a:r>
            <a:endParaRPr lang="en-US" sz="2200" dirty="0">
              <a:latin typeface="Calibri" pitchFamily="34" charset="0"/>
              <a:cs typeface="Calibri" pitchFamily="34" charset="0"/>
            </a:endParaRPr>
          </a:p>
          <a:p>
            <a:pPr lvl="0"/>
            <a:r>
              <a:rPr lang="mk-MK" sz="2200" b="1" u="sng" dirty="0">
                <a:latin typeface="Calibri" pitchFamily="34" charset="0"/>
                <a:cs typeface="Calibri" pitchFamily="34" charset="0"/>
              </a:rPr>
              <a:t>Креирање средина за стимулирање на бизнисот</a:t>
            </a:r>
            <a:r>
              <a:rPr lang="mk-MK" sz="2200" dirty="0">
                <a:latin typeface="Calibri" pitchFamily="34" charset="0"/>
                <a:cs typeface="Calibri" pitchFamily="34" charset="0"/>
              </a:rPr>
              <a:t>: малите и средните претпријатија се токму 'рбетот на денешните општества. Клучот е дека административните оптоварувања не треба да го запрат таквиот развој, туку да нудат програми за создавање бизнис, особено во руралните средини. Ова подразбира хоризонтална и вертикална соработка заедно со синџирите на вредности, здруженија за производство-процесор и маркетинг кластери кои се атрактивни на национално ниво, но исто така и на регионално ниво и на ниво на ЕУ.</a:t>
            </a:r>
            <a:endParaRPr lang="en-US" sz="2200" dirty="0">
              <a:latin typeface="Calibri" pitchFamily="34" charset="0"/>
              <a:cs typeface="Calibri" pitchFamily="34" charset="0"/>
            </a:endParaRPr>
          </a:p>
          <a:p>
            <a:endParaRPr lang="en-US" sz="2200" dirty="0">
              <a:latin typeface="Calibri" pitchFamily="34" charset="0"/>
              <a:cs typeface="Calibri" pitchFamily="34" charset="0"/>
            </a:endParaRPr>
          </a:p>
        </p:txBody>
      </p:sp>
    </p:spTree>
    <p:extLst>
      <p:ext uri="{BB962C8B-B14F-4D97-AF65-F5344CB8AC3E}">
        <p14:creationId xmlns:p14="http://schemas.microsoft.com/office/powerpoint/2010/main" xmlns="" val="390322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666" y="0"/>
            <a:ext cx="11281012" cy="1325563"/>
          </a:xfrm>
        </p:spPr>
        <p:txBody>
          <a:bodyPr>
            <a:normAutofit/>
          </a:bodyPr>
          <a:lstStyle/>
          <a:p>
            <a:r>
              <a:rPr lang="mk-MK" sz="3200" b="1" i="1" dirty="0">
                <a:solidFill>
                  <a:srgbClr val="FFFF00"/>
                </a:solidFill>
              </a:rPr>
              <a:t>(5) Приватните сопственици на </a:t>
            </a:r>
            <a:r>
              <a:rPr lang="mk-MK" sz="3200" b="1" i="1" dirty="0" smtClean="0">
                <a:solidFill>
                  <a:srgbClr val="FFFF00"/>
                </a:solidFill>
              </a:rPr>
              <a:t>земјиштето  </a:t>
            </a:r>
            <a:r>
              <a:rPr lang="mk-MK" sz="3200" b="1" i="1" dirty="0">
                <a:solidFill>
                  <a:srgbClr val="FFFF00"/>
                </a:solidFill>
              </a:rPr>
              <a:t>во фокусот</a:t>
            </a:r>
            <a:r>
              <a:rPr lang="en-US" sz="3200" dirty="0">
                <a:solidFill>
                  <a:srgbClr val="FFFF00"/>
                </a:solidFill>
              </a:rPr>
              <a:t/>
            </a:r>
            <a:br>
              <a:rPr lang="en-US" sz="3200" dirty="0">
                <a:solidFill>
                  <a:srgbClr val="FFFF00"/>
                </a:solidFill>
              </a:rPr>
            </a:br>
            <a:endParaRPr lang="en-US" sz="3200" dirty="0">
              <a:solidFill>
                <a:srgbClr val="FFFF00"/>
              </a:solidFill>
            </a:endParaRPr>
          </a:p>
        </p:txBody>
      </p:sp>
      <p:sp>
        <p:nvSpPr>
          <p:cNvPr id="3" name="Content Placeholder 2"/>
          <p:cNvSpPr>
            <a:spLocks noGrp="1"/>
          </p:cNvSpPr>
          <p:nvPr>
            <p:ph idx="1"/>
          </p:nvPr>
        </p:nvSpPr>
        <p:spPr>
          <a:xfrm>
            <a:off x="109182" y="846160"/>
            <a:ext cx="11969087" cy="6011840"/>
          </a:xfrm>
        </p:spPr>
        <p:txBody>
          <a:bodyPr>
            <a:normAutofit fontScale="85000" lnSpcReduction="10000"/>
          </a:bodyPr>
          <a:lstStyle/>
          <a:p>
            <a:pPr lvl="0"/>
            <a:r>
              <a:rPr lang="mk-MK" b="1" u="sng" dirty="0">
                <a:latin typeface="Arial Narrow" pitchFamily="34" charset="0"/>
              </a:rPr>
              <a:t>Поддршка за организирање на приватните сопственици на земјиште</a:t>
            </a:r>
            <a:r>
              <a:rPr lang="mk-MK" dirty="0">
                <a:latin typeface="Arial Narrow" pitchFamily="34" charset="0"/>
              </a:rPr>
              <a:t>: примерите покажуваат дека посилната организација на сопственици на земјиште води до зголемување на мотивацијата за правилно управување со земјиштето и според дадени стандарди. Соработката може да помогне да се надминат маргиналните групи на индивидуалните сопственици во однос на капацитетите и потенцијалите за маркетинг, да се залагаат за нивните интереси и да преземат одговорности за нивната сопственост, но исто така и за општествените придобивки.</a:t>
            </a:r>
            <a:endParaRPr lang="en-US" dirty="0">
              <a:latin typeface="Arial Narrow" pitchFamily="34" charset="0"/>
            </a:endParaRPr>
          </a:p>
          <a:p>
            <a:pPr lvl="0"/>
            <a:r>
              <a:rPr lang="mk-MK" b="1" u="sng" dirty="0">
                <a:latin typeface="Arial Narrow" pitchFamily="34" charset="0"/>
              </a:rPr>
              <a:t>Зголемување на износот на активно управувано земјиште</a:t>
            </a:r>
            <a:r>
              <a:rPr lang="mk-MK" dirty="0">
                <a:latin typeface="Arial Narrow" pitchFamily="34" charset="0"/>
              </a:rPr>
              <a:t>: само кога се активираат приватни сопственици на земјиште, можно е да се спроведе процедура на работа на посакуваното земјиште и управување со природните ресурси. Мора да се постават ефективни инструменти помеѓу законодавната и административната моќ и приватното користење на земјиштето (на пример, заеднички форуми, стимулации) за да се обезбеди интегриран допир врз природните ресурси, како што се шуми, вода и управување со почвата.</a:t>
            </a:r>
            <a:endParaRPr lang="en-US" dirty="0">
              <a:latin typeface="Arial Narrow" pitchFamily="34" charset="0"/>
            </a:endParaRPr>
          </a:p>
          <a:p>
            <a:pPr lvl="0"/>
            <a:r>
              <a:rPr lang="mk-MK" b="1" u="sng" dirty="0">
                <a:latin typeface="Arial Narrow" pitchFamily="34" charset="0"/>
              </a:rPr>
              <a:t>Новите форми на комуникација што треба да се имплементираат</a:t>
            </a:r>
            <a:r>
              <a:rPr lang="mk-MK" dirty="0">
                <a:latin typeface="Arial Narrow" pitchFamily="34" charset="0"/>
              </a:rPr>
              <a:t>: државата не треба да се крие зад политиката од горе надолу, туку да промовира активна размена со приватните земјопоседници со цел да се постигнат јавни политики. Ова значи дека државните органи знаат кои се приватни сопственици, кои се нивните интереси и каква е потребата да се усогласат со националните стандарди. Важно е да се инсталираат јасни модалитети на комуникација, платформи за размена на засегнатите страни, кои содржат повеќе блиски секторски заедници.</a:t>
            </a:r>
            <a:endParaRPr lang="en-US" dirty="0">
              <a:latin typeface="Arial Narrow" pitchFamily="34" charset="0"/>
            </a:endParaRPr>
          </a:p>
          <a:p>
            <a:endParaRPr lang="en-US" dirty="0">
              <a:latin typeface="Arial Narrow" pitchFamily="34" charset="0"/>
            </a:endParaRPr>
          </a:p>
        </p:txBody>
      </p:sp>
    </p:spTree>
    <p:extLst>
      <p:ext uri="{BB962C8B-B14F-4D97-AF65-F5344CB8AC3E}">
        <p14:creationId xmlns:p14="http://schemas.microsoft.com/office/powerpoint/2010/main" xmlns="" val="2083588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73" y="-344559"/>
            <a:ext cx="11778018" cy="1325563"/>
          </a:xfrm>
        </p:spPr>
        <p:txBody>
          <a:bodyPr>
            <a:noAutofit/>
          </a:bodyPr>
          <a:lstStyle/>
          <a:p>
            <a:pPr algn="ctr"/>
            <a:r>
              <a:rPr lang="mk-MK" sz="2400" b="1" i="1" dirty="0">
                <a:solidFill>
                  <a:srgbClr val="FFFF00"/>
                </a:solidFill>
              </a:rPr>
              <a:t>(6) Отпорноста како интегрален концепт за користење на природните ресурси</a:t>
            </a:r>
            <a:r>
              <a:rPr lang="en-US" sz="2400" b="1" dirty="0">
                <a:solidFill>
                  <a:srgbClr val="FFFF00"/>
                </a:solidFill>
              </a:rPr>
              <a:t/>
            </a:r>
            <a:br>
              <a:rPr lang="en-US" sz="2400" b="1" dirty="0">
                <a:solidFill>
                  <a:srgbClr val="FFFF00"/>
                </a:solidFill>
              </a:rPr>
            </a:br>
            <a:endParaRPr lang="en-US" sz="2400" b="1" dirty="0">
              <a:solidFill>
                <a:srgbClr val="FFFF00"/>
              </a:solidFill>
            </a:endParaRPr>
          </a:p>
        </p:txBody>
      </p:sp>
      <p:sp>
        <p:nvSpPr>
          <p:cNvPr id="3" name="Content Placeholder 2"/>
          <p:cNvSpPr>
            <a:spLocks noGrp="1"/>
          </p:cNvSpPr>
          <p:nvPr>
            <p:ph idx="1"/>
          </p:nvPr>
        </p:nvSpPr>
        <p:spPr>
          <a:xfrm>
            <a:off x="0" y="532263"/>
            <a:ext cx="12091916" cy="6086901"/>
          </a:xfrm>
        </p:spPr>
        <p:txBody>
          <a:bodyPr>
            <a:noAutofit/>
          </a:bodyPr>
          <a:lstStyle/>
          <a:p>
            <a:pPr lvl="0"/>
            <a:r>
              <a:rPr lang="mk-MK" sz="2200" b="1" u="sng" dirty="0">
                <a:solidFill>
                  <a:schemeClr val="tx1"/>
                </a:solidFill>
                <a:latin typeface="Arial Narrow" pitchFamily="34" charset="0"/>
              </a:rPr>
              <a:t>Да се преземе акција за адаптација и ублажување на климатските промени</a:t>
            </a:r>
            <a:r>
              <a:rPr lang="mk-MK" sz="2200" dirty="0">
                <a:solidFill>
                  <a:schemeClr val="tx1"/>
                </a:solidFill>
                <a:latin typeface="Arial Narrow" pitchFamily="34" charset="0"/>
              </a:rPr>
              <a:t>: стратегиите за климатските промени и инструментите за правилна имплементација се повеќе од работа со документи. Интегрираниот поглед на управувањето со природните ресурси има потреба од оперативни планови кои ќе донесат јасни планови наместо неизвесност. Кампањи за подигнување на свеста (и во јавноста, но и во администрацијата), </a:t>
            </a:r>
            <a:r>
              <a:rPr lang="mk-MK" sz="2200" dirty="0" smtClean="0">
                <a:solidFill>
                  <a:schemeClr val="tx1"/>
                </a:solidFill>
                <a:latin typeface="Arial Narrow" pitchFamily="34" charset="0"/>
              </a:rPr>
              <a:t>ните </a:t>
            </a:r>
            <a:r>
              <a:rPr lang="mk-MK" sz="2200" dirty="0">
                <a:solidFill>
                  <a:schemeClr val="tx1"/>
                </a:solidFill>
                <a:latin typeface="Arial Narrow" pitchFamily="34" charset="0"/>
              </a:rPr>
              <a:t>ресурси може да се одржуваат во менување на животната средина.</a:t>
            </a:r>
            <a:endParaRPr lang="en-US" sz="2200" dirty="0">
              <a:solidFill>
                <a:schemeClr val="tx1"/>
              </a:solidFill>
              <a:latin typeface="Arial Narrow" pitchFamily="34" charset="0"/>
            </a:endParaRPr>
          </a:p>
          <a:p>
            <a:pPr lvl="0"/>
            <a:r>
              <a:rPr lang="mk-MK" sz="2200" b="1" u="sng" dirty="0">
                <a:solidFill>
                  <a:schemeClr val="tx1"/>
                </a:solidFill>
                <a:latin typeface="Arial Narrow" pitchFamily="34" charset="0"/>
              </a:rPr>
              <a:t>Развивање на јасни планови за активностите</a:t>
            </a:r>
            <a:r>
              <a:rPr lang="mk-MK" sz="2200" dirty="0">
                <a:solidFill>
                  <a:schemeClr val="tx1"/>
                </a:solidFill>
                <a:latin typeface="Arial Narrow" pitchFamily="34" charset="0"/>
              </a:rPr>
              <a:t>: одговор на климатските промени и поттикнување на отпорноста на екосистемите е контраст со реактивни мерки. Потребно е јасно стратешко планирање како да се намали ерозијата на почвата и како да се намали влијанието на екстремни појави како што се поплави или шумски пожари. </a:t>
            </a:r>
            <a:r>
              <a:rPr lang="mk-MK" sz="2200" dirty="0" smtClean="0">
                <a:solidFill>
                  <a:schemeClr val="tx1"/>
                </a:solidFill>
                <a:latin typeface="Arial Narrow" pitchFamily="34" charset="0"/>
              </a:rPr>
              <a:t>Превенцијат..</a:t>
            </a:r>
          </a:p>
          <a:p>
            <a:pPr lvl="0"/>
            <a:r>
              <a:rPr lang="mk-MK" sz="2200" dirty="0" smtClean="0">
                <a:solidFill>
                  <a:schemeClr val="tx1"/>
                </a:solidFill>
                <a:latin typeface="Arial Narrow" pitchFamily="34" charset="0"/>
              </a:rPr>
              <a:t> </a:t>
            </a:r>
            <a:r>
              <a:rPr lang="mk-MK" sz="2200" b="1" u="sng" dirty="0" smtClean="0">
                <a:solidFill>
                  <a:schemeClr val="tx1"/>
                </a:solidFill>
                <a:latin typeface="Arial Narrow" pitchFamily="34" charset="0"/>
              </a:rPr>
              <a:t>Создавање </a:t>
            </a:r>
            <a:r>
              <a:rPr lang="mk-MK" sz="2200" b="1" u="sng" dirty="0">
                <a:solidFill>
                  <a:schemeClr val="tx1"/>
                </a:solidFill>
                <a:latin typeface="Arial Narrow" pitchFamily="34" charset="0"/>
              </a:rPr>
              <a:t>на интегрирани, интеркомуникациски мониторинг системи </a:t>
            </a:r>
            <a:r>
              <a:rPr lang="mk-MK" sz="2200" dirty="0">
                <a:solidFill>
                  <a:schemeClr val="tx1"/>
                </a:solidFill>
                <a:latin typeface="Arial Narrow" pitchFamily="34" charset="0"/>
              </a:rPr>
              <a:t>за шумите, почвата и водата, вклучувајќи еколошки статус.</a:t>
            </a:r>
            <a:endParaRPr lang="en-US" sz="2200" dirty="0">
              <a:solidFill>
                <a:schemeClr val="tx1"/>
              </a:solidFill>
              <a:latin typeface="Arial Narrow" pitchFamily="34" charset="0"/>
            </a:endParaRPr>
          </a:p>
          <a:p>
            <a:pPr lvl="0"/>
            <a:r>
              <a:rPr lang="mk-MK" sz="2200" b="1" u="sng" dirty="0">
                <a:solidFill>
                  <a:schemeClr val="tx1"/>
                </a:solidFill>
                <a:latin typeface="Arial Narrow" pitchFamily="34" charset="0"/>
              </a:rPr>
              <a:t>Да се поттикнат инвестициите </a:t>
            </a:r>
            <a:r>
              <a:rPr lang="mk-MK" sz="2200" dirty="0">
                <a:solidFill>
                  <a:schemeClr val="tx1"/>
                </a:solidFill>
                <a:latin typeface="Arial Narrow" pitchFamily="34" charset="0"/>
              </a:rPr>
              <a:t>во </a:t>
            </a:r>
            <a:r>
              <a:rPr lang="mk-MK" sz="2200" dirty="0" smtClean="0">
                <a:solidFill>
                  <a:schemeClr val="tx1"/>
                </a:solidFill>
                <a:latin typeface="Arial Narrow" pitchFamily="34" charset="0"/>
              </a:rPr>
              <a:t>водостопанската   инфраструктура </a:t>
            </a:r>
            <a:r>
              <a:rPr lang="mk-MK" sz="2200" dirty="0">
                <a:solidFill>
                  <a:schemeClr val="tx1"/>
                </a:solidFill>
                <a:latin typeface="Arial Narrow" pitchFamily="34" charset="0"/>
              </a:rPr>
              <a:t>и стратегии за поголема ефикасност на користењето на водата</a:t>
            </a:r>
            <a:endParaRPr lang="en-US" sz="2200" dirty="0">
              <a:solidFill>
                <a:schemeClr val="tx1"/>
              </a:solidFill>
              <a:latin typeface="Arial Narrow" pitchFamily="34" charset="0"/>
            </a:endParaRPr>
          </a:p>
          <a:p>
            <a:pPr lvl="0"/>
            <a:r>
              <a:rPr lang="mk-MK" sz="2200" b="1" u="sng" dirty="0">
                <a:solidFill>
                  <a:schemeClr val="tx1"/>
                </a:solidFill>
                <a:latin typeface="Arial Narrow" pitchFamily="34" charset="0"/>
              </a:rPr>
              <a:t>Подобрување на примената на науката</a:t>
            </a:r>
            <a:r>
              <a:rPr lang="mk-MK" sz="2200" dirty="0">
                <a:solidFill>
                  <a:schemeClr val="tx1"/>
                </a:solidFill>
                <a:latin typeface="Arial Narrow" pitchFamily="34" charset="0"/>
              </a:rPr>
              <a:t>: двоумењето против новите докази за активно управување со природните ресурси е потешкотија кон пристапите за адаптивно управување. Мора да се постават нови начини за трансфер на научна политика и научна практика за да се надминат добро развиените, традиционални концепти за управување со природните ресурси. Во таа смисла, треба да се бара и олесни новиот интерфејс меѓу академската заедница, администрацијата и практичарите, исто така и со политичка поддршка.</a:t>
            </a:r>
            <a:endParaRPr lang="en-US" sz="2200" dirty="0">
              <a:solidFill>
                <a:schemeClr val="tx1"/>
              </a:solidFill>
              <a:latin typeface="Arial Narrow" pitchFamily="34" charset="0"/>
            </a:endParaRPr>
          </a:p>
          <a:p>
            <a:endParaRPr lang="en-US" sz="2200" dirty="0">
              <a:solidFill>
                <a:schemeClr val="tx1"/>
              </a:solidFill>
              <a:latin typeface="Arial Narrow" pitchFamily="34" charset="0"/>
            </a:endParaRPr>
          </a:p>
        </p:txBody>
      </p:sp>
    </p:spTree>
    <p:extLst>
      <p:ext uri="{BB962C8B-B14F-4D97-AF65-F5344CB8AC3E}">
        <p14:creationId xmlns:p14="http://schemas.microsoft.com/office/powerpoint/2010/main" xmlns="" val="2532328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03" y="119465"/>
            <a:ext cx="11176379" cy="1325563"/>
          </a:xfrm>
        </p:spPr>
        <p:txBody>
          <a:bodyPr>
            <a:normAutofit/>
          </a:bodyPr>
          <a:lstStyle/>
          <a:p>
            <a:r>
              <a:rPr lang="mk-MK" sz="3200" b="1" i="1" dirty="0">
                <a:solidFill>
                  <a:srgbClr val="FFFF00"/>
                </a:solidFill>
              </a:rPr>
              <a:t>(7) Важноста на институционалната рамка</a:t>
            </a:r>
            <a:r>
              <a:rPr lang="en-US" sz="3200" dirty="0">
                <a:solidFill>
                  <a:srgbClr val="FFFF00"/>
                </a:solidFill>
              </a:rPr>
              <a:t/>
            </a:r>
            <a:br>
              <a:rPr lang="en-US" sz="3200" dirty="0">
                <a:solidFill>
                  <a:srgbClr val="FFFF00"/>
                </a:solidFill>
              </a:rPr>
            </a:br>
            <a:endParaRPr lang="en-US" sz="3200" dirty="0">
              <a:solidFill>
                <a:srgbClr val="FFFF00"/>
              </a:solidFill>
            </a:endParaRPr>
          </a:p>
        </p:txBody>
      </p:sp>
      <p:sp>
        <p:nvSpPr>
          <p:cNvPr id="3" name="Content Placeholder 2"/>
          <p:cNvSpPr>
            <a:spLocks noGrp="1"/>
          </p:cNvSpPr>
          <p:nvPr>
            <p:ph idx="1"/>
          </p:nvPr>
        </p:nvSpPr>
        <p:spPr>
          <a:xfrm>
            <a:off x="1" y="928048"/>
            <a:ext cx="12192000" cy="5929952"/>
          </a:xfrm>
        </p:spPr>
        <p:txBody>
          <a:bodyPr>
            <a:noAutofit/>
          </a:bodyPr>
          <a:lstStyle/>
          <a:p>
            <a:pPr lvl="0"/>
            <a:r>
              <a:rPr lang="mk-MK" sz="2200" b="1" u="sng" dirty="0">
                <a:solidFill>
                  <a:schemeClr val="tx1"/>
                </a:solidFill>
              </a:rPr>
              <a:t>Да се ​​насочат инструментите на политиките и планирањето на управувањето со природните ресурси</a:t>
            </a:r>
            <a:endParaRPr lang="en-US" sz="2200" b="1" u="sng" dirty="0">
              <a:solidFill>
                <a:schemeClr val="tx1"/>
              </a:solidFill>
            </a:endParaRPr>
          </a:p>
          <a:p>
            <a:pPr lvl="0"/>
            <a:r>
              <a:rPr lang="mk-MK" sz="2200" b="1" u="sng" dirty="0">
                <a:solidFill>
                  <a:schemeClr val="tx1"/>
                </a:solidFill>
              </a:rPr>
              <a:t>Да се зајакнат синергиите во административните рамки </a:t>
            </a:r>
            <a:r>
              <a:rPr lang="mk-MK" sz="2200" dirty="0" smtClean="0">
                <a:solidFill>
                  <a:schemeClr val="tx1"/>
                </a:solidFill>
              </a:rPr>
              <a:t>и </a:t>
            </a:r>
            <a:r>
              <a:rPr lang="mk-MK" sz="2200" dirty="0">
                <a:solidFill>
                  <a:schemeClr val="tx1"/>
                </a:solidFill>
              </a:rPr>
              <a:t>јасни, неконкурентни надлежности во областа на природните ресурси. Синергиите, најверојатно, ќе доведат до поголема ефикасност на активностите и помалку конкурентни инвестиции во ресурси</a:t>
            </a:r>
            <a:r>
              <a:rPr lang="mk-MK" sz="2200" dirty="0" smtClean="0">
                <a:solidFill>
                  <a:schemeClr val="tx1"/>
                </a:solidFill>
              </a:rPr>
              <a:t>.</a:t>
            </a:r>
          </a:p>
          <a:p>
            <a:pPr lvl="0"/>
            <a:r>
              <a:rPr lang="mk-MK" sz="2200" dirty="0" smtClean="0">
                <a:solidFill>
                  <a:schemeClr val="tx1"/>
                </a:solidFill>
              </a:rPr>
              <a:t> </a:t>
            </a:r>
            <a:r>
              <a:rPr lang="mk-MK" sz="2200" b="1" u="sng" dirty="0" smtClean="0">
                <a:solidFill>
                  <a:schemeClr val="tx1"/>
                </a:solidFill>
              </a:rPr>
              <a:t>Придобивките </a:t>
            </a:r>
            <a:r>
              <a:rPr lang="mk-MK" sz="2200" b="1" u="sng" dirty="0">
                <a:solidFill>
                  <a:schemeClr val="tx1"/>
                </a:solidFill>
              </a:rPr>
              <a:t>од интегрираните природни ресурси треба да бидат видливи </a:t>
            </a:r>
            <a:r>
              <a:rPr lang="mk-MK" sz="2200" dirty="0">
                <a:solidFill>
                  <a:schemeClr val="tx1"/>
                </a:solidFill>
              </a:rPr>
              <a:t>за да ги убедат сите засегнати страни вклучувајки и тоа да администрациите да ја зголемат соработката и размената.</a:t>
            </a:r>
            <a:endParaRPr lang="en-US" sz="2200" dirty="0">
              <a:solidFill>
                <a:schemeClr val="tx1"/>
              </a:solidFill>
            </a:endParaRPr>
          </a:p>
          <a:p>
            <a:pPr lvl="0"/>
            <a:r>
              <a:rPr lang="mk-MK" sz="2200" b="1" u="sng" dirty="0">
                <a:solidFill>
                  <a:schemeClr val="tx1"/>
                </a:solidFill>
              </a:rPr>
              <a:t>Сигурно функционирање </a:t>
            </a:r>
            <a:r>
              <a:rPr lang="mk-MK" sz="2200" dirty="0">
                <a:solidFill>
                  <a:schemeClr val="tx1"/>
                </a:solidFill>
              </a:rPr>
              <a:t>на политичкото одлучување и контрола и </a:t>
            </a:r>
            <a:r>
              <a:rPr lang="mk-MK" sz="2200" dirty="0" smtClean="0">
                <a:solidFill>
                  <a:schemeClr val="tx1"/>
                </a:solidFill>
              </a:rPr>
              <a:t>спроведување </a:t>
            </a:r>
            <a:r>
              <a:rPr lang="mk-MK" sz="2200" dirty="0">
                <a:solidFill>
                  <a:schemeClr val="tx1"/>
                </a:solidFill>
              </a:rPr>
              <a:t>на законот </a:t>
            </a:r>
            <a:endParaRPr lang="en-US" sz="2200" dirty="0">
              <a:solidFill>
                <a:schemeClr val="tx1"/>
              </a:solidFill>
            </a:endParaRPr>
          </a:p>
          <a:p>
            <a:pPr lvl="0"/>
            <a:r>
              <a:rPr lang="mk-MK" sz="2200" b="1" u="sng" dirty="0">
                <a:solidFill>
                  <a:schemeClr val="tx1"/>
                </a:solidFill>
              </a:rPr>
              <a:t>Поддршка на институционалните механизми </a:t>
            </a:r>
            <a:r>
              <a:rPr lang="mk-MK" sz="2200" dirty="0">
                <a:solidFill>
                  <a:schemeClr val="tx1"/>
                </a:solidFill>
              </a:rPr>
              <a:t>за борба против незаконската сеча и спроведување на систем за контрола и заштита на активности на нелегална сеча.</a:t>
            </a:r>
            <a:endParaRPr lang="en-US" sz="2200" dirty="0">
              <a:solidFill>
                <a:schemeClr val="tx1"/>
              </a:solidFill>
            </a:endParaRPr>
          </a:p>
          <a:p>
            <a:pPr lvl="0"/>
            <a:r>
              <a:rPr lang="mk-MK" sz="2200" b="1" u="sng" dirty="0">
                <a:solidFill>
                  <a:schemeClr val="tx1"/>
                </a:solidFill>
              </a:rPr>
              <a:t>Идните активности и развојот на структурите за усогласување со легислативата за води </a:t>
            </a:r>
            <a:r>
              <a:rPr lang="mk-MK" sz="2200" dirty="0">
                <a:solidFill>
                  <a:schemeClr val="tx1"/>
                </a:solidFill>
              </a:rPr>
              <a:t>на ЕУ можат да постигнат внатрешни ефекти во однос на поставувањето на агендата, спроведувањето на целите на политиките и позитивни ефекти врз обезбедувањето екосистемски услуги.</a:t>
            </a:r>
            <a:endParaRPr lang="en-US" sz="2200" dirty="0">
              <a:solidFill>
                <a:schemeClr val="tx1"/>
              </a:solidFill>
            </a:endParaRPr>
          </a:p>
          <a:p>
            <a:pPr lvl="0"/>
            <a:r>
              <a:rPr lang="mk-MK" sz="2200" b="1" u="sng" dirty="0">
                <a:solidFill>
                  <a:schemeClr val="tx1"/>
                </a:solidFill>
              </a:rPr>
              <a:t>Стручните капацитети во администрацијата и институциите </a:t>
            </a:r>
            <a:r>
              <a:rPr lang="mk-MK" sz="2200" dirty="0">
                <a:solidFill>
                  <a:schemeClr val="tx1"/>
                </a:solidFill>
              </a:rPr>
              <a:t>можат значително да го поддржат подобрениот пристап до финансирање и соработка во бизнисот, истражувањето и развојот, </a:t>
            </a:r>
            <a:endParaRPr lang="en-US" sz="2200" dirty="0">
              <a:solidFill>
                <a:schemeClr val="tx1"/>
              </a:solidFill>
            </a:endParaRPr>
          </a:p>
          <a:p>
            <a:endParaRPr lang="en-US" sz="2200" dirty="0">
              <a:solidFill>
                <a:schemeClr val="tx1"/>
              </a:solidFill>
            </a:endParaRPr>
          </a:p>
        </p:txBody>
      </p:sp>
    </p:spTree>
    <p:extLst>
      <p:ext uri="{BB962C8B-B14F-4D97-AF65-F5344CB8AC3E}">
        <p14:creationId xmlns:p14="http://schemas.microsoft.com/office/powerpoint/2010/main" xmlns="" val="2305225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3991"/>
          </a:xfrm>
        </p:spPr>
        <p:txBody>
          <a:bodyPr>
            <a:normAutofit fontScale="90000"/>
          </a:bodyPr>
          <a:lstStyle/>
          <a:p>
            <a:r>
              <a:rPr lang="mk-MK" b="1" i="1" dirty="0">
                <a:solidFill>
                  <a:srgbClr val="FFFF00"/>
                </a:solidFill>
              </a:rPr>
              <a:t>(8) </a:t>
            </a:r>
            <a:r>
              <a:rPr lang="mk-MK" b="1" i="1" dirty="0" smtClean="0">
                <a:solidFill>
                  <a:srgbClr val="FFFF00"/>
                </a:solidFill>
              </a:rPr>
              <a:t>Капацитети </a:t>
            </a:r>
            <a:r>
              <a:rPr lang="mk-MK" b="1" i="1" dirty="0">
                <a:solidFill>
                  <a:srgbClr val="FFFF00"/>
                </a:solidFill>
              </a:rPr>
              <a:t>и образование</a:t>
            </a:r>
            <a:r>
              <a:rPr lang="en-US" dirty="0">
                <a:solidFill>
                  <a:srgbClr val="FFFF00"/>
                </a:solidFill>
              </a:rPr>
              <a:t/>
            </a:r>
            <a:br>
              <a:rPr lang="en-US" dirty="0">
                <a:solidFill>
                  <a:srgbClr val="FFFF00"/>
                </a:solidFill>
              </a:rPr>
            </a:br>
            <a:endParaRPr lang="en-US" dirty="0">
              <a:solidFill>
                <a:srgbClr val="FFFF00"/>
              </a:solidFill>
            </a:endParaRPr>
          </a:p>
        </p:txBody>
      </p:sp>
      <p:sp>
        <p:nvSpPr>
          <p:cNvPr id="3" name="Content Placeholder 2"/>
          <p:cNvSpPr>
            <a:spLocks noGrp="1"/>
          </p:cNvSpPr>
          <p:nvPr>
            <p:ph idx="1"/>
          </p:nvPr>
        </p:nvSpPr>
        <p:spPr>
          <a:xfrm>
            <a:off x="-95534" y="736978"/>
            <a:ext cx="12287534" cy="6005015"/>
          </a:xfrm>
        </p:spPr>
        <p:txBody>
          <a:bodyPr>
            <a:noAutofit/>
          </a:bodyPr>
          <a:lstStyle/>
          <a:p>
            <a:pPr lvl="0"/>
            <a:r>
              <a:rPr lang="mk-MK" sz="2200" dirty="0">
                <a:solidFill>
                  <a:schemeClr val="tx1"/>
                </a:solidFill>
                <a:latin typeface="Calibri" pitchFamily="34" charset="0"/>
                <a:cs typeface="Calibri" pitchFamily="34" charset="0"/>
              </a:rPr>
              <a:t>Да се обезбеди и намени </a:t>
            </a:r>
            <a:r>
              <a:rPr lang="mk-MK" sz="2200" b="1" u="sng" dirty="0">
                <a:solidFill>
                  <a:schemeClr val="tx1"/>
                </a:solidFill>
                <a:latin typeface="Calibri" pitchFamily="34" charset="0"/>
                <a:cs typeface="Calibri" pitchFamily="34" charset="0"/>
              </a:rPr>
              <a:t>национално финансирање за образованието и градењето на капацитетите </a:t>
            </a:r>
            <a:r>
              <a:rPr lang="mk-MK" sz="2200" dirty="0">
                <a:solidFill>
                  <a:schemeClr val="tx1"/>
                </a:solidFill>
                <a:latin typeface="Calibri" pitchFamily="34" charset="0"/>
                <a:cs typeface="Calibri" pitchFamily="34" charset="0"/>
              </a:rPr>
              <a:t>за интегрирано управување со природни ресурси и развивање на модели за кариера на академската заедница.</a:t>
            </a:r>
            <a:endParaRPr lang="en-US" sz="2200" dirty="0">
              <a:solidFill>
                <a:schemeClr val="tx1"/>
              </a:solidFill>
              <a:latin typeface="Calibri" pitchFamily="34" charset="0"/>
              <a:cs typeface="Calibri" pitchFamily="34" charset="0"/>
            </a:endParaRPr>
          </a:p>
          <a:p>
            <a:pPr lvl="0"/>
            <a:r>
              <a:rPr lang="mk-MK" sz="2200" b="1" u="sng" dirty="0">
                <a:solidFill>
                  <a:schemeClr val="tx1"/>
                </a:solidFill>
                <a:latin typeface="Calibri" pitchFamily="34" charset="0"/>
                <a:cs typeface="Calibri" pitchFamily="34" charset="0"/>
              </a:rPr>
              <a:t>Градење на капацитетите за спроведување на стандардите на ЕУ </a:t>
            </a:r>
            <a:r>
              <a:rPr lang="mk-MK" sz="2200" dirty="0">
                <a:solidFill>
                  <a:schemeClr val="tx1"/>
                </a:solidFill>
                <a:latin typeface="Calibri" pitchFamily="34" charset="0"/>
                <a:cs typeface="Calibri" pitchFamily="34" charset="0"/>
              </a:rPr>
              <a:t>и информативни кампањи во рамките на секторите - трансфер на знаење.</a:t>
            </a:r>
            <a:endParaRPr lang="en-US" sz="2200" dirty="0">
              <a:solidFill>
                <a:schemeClr val="tx1"/>
              </a:solidFill>
              <a:latin typeface="Calibri" pitchFamily="34" charset="0"/>
              <a:cs typeface="Calibri" pitchFamily="34" charset="0"/>
            </a:endParaRPr>
          </a:p>
          <a:p>
            <a:pPr lvl="0"/>
            <a:r>
              <a:rPr lang="mk-MK" sz="2200" b="1" u="sng" dirty="0">
                <a:solidFill>
                  <a:schemeClr val="tx1"/>
                </a:solidFill>
                <a:latin typeface="Calibri" pitchFamily="34" charset="0"/>
                <a:cs typeface="Calibri" pitchFamily="34" charset="0"/>
              </a:rPr>
              <a:t>Зголемување на капацитетите во администрацијата </a:t>
            </a:r>
            <a:r>
              <a:rPr lang="mk-MK" sz="2200" b="1" u="sng" dirty="0" smtClean="0">
                <a:solidFill>
                  <a:schemeClr val="tx1"/>
                </a:solidFill>
                <a:latin typeface="Calibri" pitchFamily="34" charset="0"/>
                <a:cs typeface="Calibri" pitchFamily="34" charset="0"/>
              </a:rPr>
              <a:t>за УПР </a:t>
            </a:r>
            <a:r>
              <a:rPr lang="mk-MK" sz="2200" dirty="0">
                <a:solidFill>
                  <a:schemeClr val="tx1"/>
                </a:solidFill>
                <a:latin typeface="Calibri" pitchFamily="34" charset="0"/>
                <a:cs typeface="Calibri" pitchFamily="34" charset="0"/>
              </a:rPr>
              <a:t>за да ги направат соодветни за новите предизвици (на пример, климатските промени, екосистемските услуги, меѓусекторската соработка).</a:t>
            </a:r>
            <a:endParaRPr lang="en-US" sz="2200" dirty="0">
              <a:solidFill>
                <a:schemeClr val="tx1"/>
              </a:solidFill>
              <a:latin typeface="Calibri" pitchFamily="34" charset="0"/>
              <a:cs typeface="Calibri" pitchFamily="34" charset="0"/>
            </a:endParaRPr>
          </a:p>
          <a:p>
            <a:pPr lvl="0"/>
            <a:r>
              <a:rPr lang="mk-MK" sz="2200" b="1" u="sng" dirty="0" smtClean="0">
                <a:solidFill>
                  <a:schemeClr val="tx1"/>
                </a:solidFill>
                <a:latin typeface="Calibri" pitchFamily="34" charset="0"/>
                <a:cs typeface="Calibri" pitchFamily="34" charset="0"/>
              </a:rPr>
              <a:t>Меѓународно обуки</a:t>
            </a:r>
            <a:r>
              <a:rPr lang="mk-MK" sz="2200" dirty="0" smtClean="0">
                <a:solidFill>
                  <a:schemeClr val="tx1"/>
                </a:solidFill>
                <a:latin typeface="Calibri" pitchFamily="34" charset="0"/>
                <a:cs typeface="Calibri" pitchFamily="34" charset="0"/>
              </a:rPr>
              <a:t>, </a:t>
            </a:r>
            <a:r>
              <a:rPr lang="mk-MK" sz="2200" dirty="0">
                <a:solidFill>
                  <a:schemeClr val="tx1"/>
                </a:solidFill>
                <a:latin typeface="Calibri" pitchFamily="34" charset="0"/>
                <a:cs typeface="Calibri" pitchFamily="34" charset="0"/>
              </a:rPr>
              <a:t>и воспоставување на нови програми за обука и поддршка на соодветните интегрирани системи за поддршка на одлуките.</a:t>
            </a:r>
            <a:endParaRPr lang="en-US" sz="2200" dirty="0">
              <a:solidFill>
                <a:schemeClr val="tx1"/>
              </a:solidFill>
              <a:latin typeface="Calibri" pitchFamily="34" charset="0"/>
              <a:cs typeface="Calibri" pitchFamily="34" charset="0"/>
            </a:endParaRPr>
          </a:p>
          <a:p>
            <a:pPr lvl="0"/>
            <a:r>
              <a:rPr lang="mk-MK" sz="2200" b="1" u="sng" dirty="0">
                <a:solidFill>
                  <a:schemeClr val="tx1"/>
                </a:solidFill>
                <a:latin typeface="Calibri" pitchFamily="34" charset="0"/>
                <a:cs typeface="Calibri" pitchFamily="34" charset="0"/>
              </a:rPr>
              <a:t>Поддршка на новите начини на размена на научни политики </a:t>
            </a:r>
            <a:r>
              <a:rPr lang="mk-MK" sz="2200" dirty="0">
                <a:solidFill>
                  <a:schemeClr val="tx1"/>
                </a:solidFill>
                <a:latin typeface="Calibri" pitchFamily="34" charset="0"/>
                <a:cs typeface="Calibri" pitchFamily="34" charset="0"/>
              </a:rPr>
              <a:t>кои гарантираат подобро прифаќање на научните наоди во процесот на донесување одлуки и планирање.</a:t>
            </a:r>
            <a:endParaRPr lang="en-US" sz="2200" dirty="0">
              <a:solidFill>
                <a:schemeClr val="tx1"/>
              </a:solidFill>
              <a:latin typeface="Calibri" pitchFamily="34" charset="0"/>
              <a:cs typeface="Calibri" pitchFamily="34" charset="0"/>
            </a:endParaRPr>
          </a:p>
          <a:p>
            <a:pPr lvl="0"/>
            <a:r>
              <a:rPr lang="mk-MK" sz="2200" b="1" u="sng" dirty="0">
                <a:solidFill>
                  <a:schemeClr val="tx1"/>
                </a:solidFill>
                <a:latin typeface="Calibri" pitchFamily="34" charset="0"/>
                <a:cs typeface="Calibri" pitchFamily="34" charset="0"/>
              </a:rPr>
              <a:t>Зголемување на свеста во пошироката јавност </a:t>
            </a:r>
            <a:r>
              <a:rPr lang="mk-MK" sz="2200" dirty="0">
                <a:solidFill>
                  <a:schemeClr val="tx1"/>
                </a:solidFill>
                <a:latin typeface="Calibri" pitchFamily="34" charset="0"/>
                <a:cs typeface="Calibri" pitchFamily="34" charset="0"/>
              </a:rPr>
              <a:t>за придобивките од природните </a:t>
            </a:r>
            <a:r>
              <a:rPr lang="mk-MK" sz="2200" dirty="0" smtClean="0">
                <a:solidFill>
                  <a:schemeClr val="tx1"/>
                </a:solidFill>
                <a:latin typeface="Calibri" pitchFamily="34" charset="0"/>
                <a:cs typeface="Calibri" pitchFamily="34" charset="0"/>
              </a:rPr>
              <a:t>ресурси, </a:t>
            </a:r>
            <a:r>
              <a:rPr lang="mk-MK" sz="2200" dirty="0">
                <a:solidFill>
                  <a:schemeClr val="tx1"/>
                </a:solidFill>
                <a:latin typeface="Calibri" pitchFamily="34" charset="0"/>
                <a:cs typeface="Calibri" pitchFamily="34" charset="0"/>
              </a:rPr>
              <a:t>можностите што се конотирани, но исто така и непосредните закани (пр. шумски пожари, губење на почвата, квалитет на водата за пиење, поплава, ризик) кои бараат корективни мерки, </a:t>
            </a:r>
            <a:endParaRPr lang="mk-MK" sz="2200" dirty="0" smtClean="0">
              <a:solidFill>
                <a:schemeClr val="tx1"/>
              </a:solidFill>
              <a:latin typeface="Calibri" pitchFamily="34" charset="0"/>
              <a:cs typeface="Calibri" pitchFamily="34" charset="0"/>
            </a:endParaRPr>
          </a:p>
          <a:p>
            <a:r>
              <a:rPr lang="mk-MK" sz="2200" b="1" u="sng" dirty="0">
                <a:solidFill>
                  <a:srgbClr val="FFFF00"/>
                </a:solidFill>
                <a:latin typeface="Calibri" pitchFamily="34" charset="0"/>
                <a:cs typeface="Calibri" pitchFamily="34" charset="0"/>
              </a:rPr>
              <a:t>Обезбедување </a:t>
            </a:r>
            <a:r>
              <a:rPr lang="mk-MK" sz="2200" b="1" u="sng" dirty="0" smtClean="0">
                <a:solidFill>
                  <a:srgbClr val="FFFF00"/>
                </a:solidFill>
                <a:latin typeface="Calibri" pitchFamily="34" charset="0"/>
                <a:cs typeface="Calibri" pitchFamily="34" charset="0"/>
              </a:rPr>
              <a:t>услови за  </a:t>
            </a:r>
            <a:r>
              <a:rPr lang="mk-MK" sz="2200" b="1" u="sng" dirty="0">
                <a:solidFill>
                  <a:srgbClr val="FFFF00"/>
                </a:solidFill>
                <a:latin typeface="Calibri" pitchFamily="34" charset="0"/>
                <a:cs typeface="Calibri" pitchFamily="34" charset="0"/>
              </a:rPr>
              <a:t>соработка </a:t>
            </a:r>
            <a:r>
              <a:rPr lang="mk-MK" sz="2200" dirty="0">
                <a:solidFill>
                  <a:srgbClr val="FFFF00"/>
                </a:solidFill>
                <a:latin typeface="Calibri" pitchFamily="34" charset="0"/>
                <a:cs typeface="Calibri" pitchFamily="34" charset="0"/>
              </a:rPr>
              <a:t>со регионалните и меѓународните образовни институции и механизми за финансирање, како и програми за обука и доживотно учење.</a:t>
            </a:r>
            <a:endParaRPr lang="en-US" sz="2200" dirty="0">
              <a:solidFill>
                <a:srgbClr val="FFFF00"/>
              </a:solidFill>
              <a:latin typeface="Calibri" pitchFamily="34" charset="0"/>
              <a:cs typeface="Calibri" pitchFamily="34" charset="0"/>
            </a:endParaRPr>
          </a:p>
          <a:p>
            <a:pPr lvl="0"/>
            <a:endParaRPr lang="en-US" sz="22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xmlns="" val="12382986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static1.squarespace.com/static/517466fae4b010aac9555550/t/51ba1f5be4b0bc31b2518bb8/1371152222816/last-slide.003.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2757" y="-91958"/>
            <a:ext cx="12589202" cy="6949957"/>
          </a:xfrm>
          <a:prstGeom prst="rect">
            <a:avLst/>
          </a:prstGeom>
          <a:noFill/>
          <a:extLst>
            <a:ext uri="{909E8E84-426E-40DD-AFC4-6F175D3DCCD1}">
              <a14:hiddenFill xmlns:a14="http://schemas.microsoft.com/office/drawing/2010/main" xmlns="">
                <a:solidFill>
                  <a:srgbClr val="FFFFFF"/>
                </a:solidFill>
              </a14:hiddenFill>
            </a:ext>
          </a:extLst>
        </p:spPr>
      </p:pic>
      <p:sp>
        <p:nvSpPr>
          <p:cNvPr id="90116" name="WordArt 4"/>
          <p:cNvSpPr>
            <a:spLocks noChangeArrowheads="1" noChangeShapeType="1" noTextEdit="1"/>
          </p:cNvSpPr>
          <p:nvPr/>
        </p:nvSpPr>
        <p:spPr bwMode="auto">
          <a:xfrm>
            <a:off x="5377218" y="208834"/>
            <a:ext cx="6345844" cy="1715499"/>
          </a:xfrm>
          <a:prstGeom prst="rect">
            <a:avLst/>
          </a:prstGeom>
          <a:extLst>
            <a:ext uri="{AF507438-7753-43E0-B8FC-AC1667EBCBE1}">
              <a14:hiddenEffects xmlns:a14="http://schemas.microsoft.com/office/drawing/2010/main" xmlns="">
                <a:effectLst/>
              </a14:hiddenEffects>
            </a:ext>
          </a:extLst>
        </p:spPr>
        <p:txBody>
          <a:bodyPr wrap="none" fromWordArt="1">
            <a:prstTxWarp prst="textDeflate">
              <a:avLst>
                <a:gd name="adj" fmla="val 26227"/>
              </a:avLst>
            </a:prstTxWarp>
          </a:bodyPr>
          <a:lstStyle/>
          <a:p>
            <a:pPr algn="ctr"/>
            <a:r>
              <a:rPr lang="en-US" sz="3600" kern="10" dirty="0" err="1">
                <a:ln w="9525">
                  <a:solidFill>
                    <a:srgbClr val="000000"/>
                  </a:solidFill>
                  <a:round/>
                  <a:headEnd/>
                  <a:tailEnd/>
                </a:ln>
                <a:solidFill>
                  <a:srgbClr val="FFFF00"/>
                </a:solidFill>
                <a:latin typeface="MAC C Times" panose="02027200000000000000" pitchFamily="18" charset="0"/>
              </a:rPr>
              <a:t>Blagodaram</a:t>
            </a:r>
            <a:r>
              <a:rPr lang="en-US" sz="3600" kern="10" dirty="0">
                <a:ln w="9525">
                  <a:solidFill>
                    <a:srgbClr val="000000"/>
                  </a:solidFill>
                  <a:round/>
                  <a:headEnd/>
                  <a:tailEnd/>
                </a:ln>
                <a:solidFill>
                  <a:srgbClr val="FFFF00"/>
                </a:solidFill>
                <a:latin typeface="MAC C Times" panose="02027200000000000000" pitchFamily="18" charset="0"/>
              </a:rPr>
              <a:t> </a:t>
            </a:r>
            <a:r>
              <a:rPr lang="en-US" sz="3600" kern="10" dirty="0" err="1">
                <a:ln w="9525">
                  <a:solidFill>
                    <a:srgbClr val="000000"/>
                  </a:solidFill>
                  <a:round/>
                  <a:headEnd/>
                  <a:tailEnd/>
                </a:ln>
                <a:solidFill>
                  <a:srgbClr val="FFFF00"/>
                </a:solidFill>
                <a:latin typeface="MAC C Times" panose="02027200000000000000" pitchFamily="18" charset="0"/>
              </a:rPr>
              <a:t>na</a:t>
            </a:r>
            <a:r>
              <a:rPr lang="en-US" sz="3600" kern="10" dirty="0">
                <a:ln w="9525">
                  <a:solidFill>
                    <a:srgbClr val="000000"/>
                  </a:solidFill>
                  <a:round/>
                  <a:headEnd/>
                  <a:tailEnd/>
                </a:ln>
                <a:solidFill>
                  <a:srgbClr val="FFFF00"/>
                </a:solidFill>
                <a:latin typeface="MAC C Times" panose="02027200000000000000" pitchFamily="18" charset="0"/>
              </a:rPr>
              <a:t> </a:t>
            </a:r>
            <a:r>
              <a:rPr lang="en-US" sz="3600" kern="10" dirty="0" err="1">
                <a:ln w="9525">
                  <a:solidFill>
                    <a:srgbClr val="000000"/>
                  </a:solidFill>
                  <a:round/>
                  <a:headEnd/>
                  <a:tailEnd/>
                </a:ln>
                <a:solidFill>
                  <a:srgbClr val="FFFF00"/>
                </a:solidFill>
                <a:latin typeface="MAC C Times" panose="02027200000000000000" pitchFamily="18" charset="0"/>
              </a:rPr>
              <a:t>vnimanieto</a:t>
            </a:r>
            <a:endParaRPr lang="mk-MK" sz="3600" kern="10" dirty="0">
              <a:ln w="9525">
                <a:solidFill>
                  <a:srgbClr val="000000"/>
                </a:solidFill>
                <a:round/>
                <a:headEnd/>
                <a:tailEnd/>
              </a:ln>
              <a:solidFill>
                <a:srgbClr val="FFFF00"/>
              </a:solidFill>
            </a:endParaRPr>
          </a:p>
        </p:txBody>
      </p:sp>
      <p:pic>
        <p:nvPicPr>
          <p:cNvPr id="5" name="Picture 2" descr="http://press24.mk/sites/default/files/styles/large/public/2018/02/25/untitleddzj658u48654u85564u5546u5555.png?itok=y_BjdeOJ"/>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41637" y="2766806"/>
            <a:ext cx="6449546" cy="404655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857250" y="3152187"/>
            <a:ext cx="4179208" cy="461665"/>
          </a:xfrm>
          <a:prstGeom prst="rect">
            <a:avLst/>
          </a:prstGeom>
          <a:solidFill>
            <a:srgbClr val="FFFF00"/>
          </a:solidFill>
        </p:spPr>
        <p:txBody>
          <a:bodyPr wrap="square" rtlCol="0">
            <a:spAutoFit/>
          </a:bodyPr>
          <a:lstStyle/>
          <a:p>
            <a:r>
              <a:rPr lang="mk-MK" sz="2400" b="1" dirty="0" smtClean="0">
                <a:solidFill>
                  <a:srgbClr val="002060"/>
                </a:solidFill>
              </a:rPr>
              <a:t>Прогноза за ПРОЛЕТТА 2018</a:t>
            </a:r>
            <a:endParaRPr lang="en-US" sz="2400" b="1" dirty="0">
              <a:solidFill>
                <a:srgbClr val="002060"/>
              </a:solidFill>
            </a:endParaRPr>
          </a:p>
        </p:txBody>
      </p:sp>
    </p:spTree>
    <p:extLst>
      <p:ext uri="{BB962C8B-B14F-4D97-AF65-F5344CB8AC3E}">
        <p14:creationId xmlns:p14="http://schemas.microsoft.com/office/powerpoint/2010/main" xmlns="" val="4088782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3452</TotalTime>
  <Words>4929</Words>
  <Application>Microsoft Office PowerPoint</Application>
  <PresentationFormat>Custom</PresentationFormat>
  <Paragraphs>416</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Depth</vt:lpstr>
      <vt:lpstr>Управување  со  природните  ресурси:   шуми,  почва  и  води</vt:lpstr>
      <vt:lpstr>   Тим</vt:lpstr>
      <vt:lpstr>Slide 3</vt:lpstr>
      <vt:lpstr>Методологија</vt:lpstr>
      <vt:lpstr>Состојба  на  Шумите, Почвата и  Водните ресурси  во ЈИЕ  </vt:lpstr>
      <vt:lpstr>Slide 6</vt:lpstr>
      <vt:lpstr>ШУМИ  -    Површини под шуми </vt:lpstr>
      <vt:lpstr>Slide 8</vt:lpstr>
      <vt:lpstr>Штети по шумата во МКД</vt:lpstr>
      <vt:lpstr>Slide 10</vt:lpstr>
      <vt:lpstr>Slide 11</vt:lpstr>
      <vt:lpstr>Управување со речни сливови </vt:lpstr>
      <vt:lpstr>Slide 13</vt:lpstr>
      <vt:lpstr>Квалитет на водата – Мониторинг </vt:lpstr>
      <vt:lpstr>Slide 15</vt:lpstr>
      <vt:lpstr>Користење на водите</vt:lpstr>
      <vt:lpstr>Суши и наводнување</vt:lpstr>
      <vt:lpstr>Штетно дејство на водата</vt:lpstr>
      <vt:lpstr>Slide 19</vt:lpstr>
      <vt:lpstr>ПОЧВА </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Осум главни заеднички аспекти</vt:lpstr>
      <vt:lpstr>(1) Насоки за развој на секторот природни ресурси </vt:lpstr>
      <vt:lpstr>(2) Нови пристапи за планирање на користењето на земјиштето </vt:lpstr>
      <vt:lpstr>(3) Екосистемски услуги како улога за интегрирано користење на природните ресурси </vt:lpstr>
      <vt:lpstr>(4) Кон ново ниво на развој на бизнисот </vt:lpstr>
      <vt:lpstr>(5) Приватните сопственици на земјиштето  во фокусот </vt:lpstr>
      <vt:lpstr>(6) Отпорноста како интегрален концепт за користење на природните ресурси </vt:lpstr>
      <vt:lpstr>(7) Важноста на институционалната рамка </vt:lpstr>
      <vt:lpstr>(8) Капацитети и образование </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diagnostic of the catastrophic event happened on 3rd  August  in  the Polog  region</dc:title>
  <dc:creator>Ivan Blinkov</dc:creator>
  <cp:lastModifiedBy>user</cp:lastModifiedBy>
  <cp:revision>147</cp:revision>
  <dcterms:created xsi:type="dcterms:W3CDTF">2016-08-18T00:42:26Z</dcterms:created>
  <dcterms:modified xsi:type="dcterms:W3CDTF">2018-03-02T08:44:32Z</dcterms:modified>
</cp:coreProperties>
</file>